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4.xml" ContentType="application/vnd.openxmlformats-officedocument.themeOverride+xml"/>
  <Override PartName="/ppt/notesSlides/notesSlide18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5.xml" ContentType="application/vnd.openxmlformats-officedocument.themeOverride+xml"/>
  <Override PartName="/ppt/notesSlides/notesSlide19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6.xml" ContentType="application/vnd.openxmlformats-officedocument.themeOverr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7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8.xml" ContentType="application/vnd.openxmlformats-officedocument.themeOverride+xml"/>
  <Override PartName="/ppt/notesSlides/notesSlide22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9.xml" ContentType="application/vnd.openxmlformats-officedocument.themeOverr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20.xml" ContentType="application/vnd.openxmlformats-officedocument.themeOverr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21.xml" ContentType="application/vnd.openxmlformats-officedocument.themeOverr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22.xml" ContentType="application/vnd.openxmlformats-officedocument.themeOverride+xml"/>
  <Override PartName="/ppt/notesSlides/notesSlide25.xml" ContentType="application/vnd.openxmlformats-officedocument.presentationml.notesSl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23.xml" ContentType="application/vnd.openxmlformats-officedocument.themeOverr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heme/themeOverride24.xml" ContentType="application/vnd.openxmlformats-officedocument.themeOverride+xml"/>
  <Override PartName="/ppt/notesSlides/notesSlide26.xml" ContentType="application/vnd.openxmlformats-officedocument.presentationml.notesSl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theme/themeOverride25.xml" ContentType="application/vnd.openxmlformats-officedocument.themeOverrid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theme/themeOverride26.xml" ContentType="application/vnd.openxmlformats-officedocument.themeOverrid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theme/themeOverride27.xml" ContentType="application/vnd.openxmlformats-officedocument.themeOverr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2" r:id="rId1"/>
  </p:sldMasterIdLst>
  <p:notesMasterIdLst>
    <p:notesMasterId r:id="rId33"/>
  </p:notesMasterIdLst>
  <p:sldIdLst>
    <p:sldId id="256" r:id="rId2"/>
    <p:sldId id="258" r:id="rId3"/>
    <p:sldId id="263" r:id="rId4"/>
    <p:sldId id="268" r:id="rId5"/>
    <p:sldId id="291" r:id="rId6"/>
    <p:sldId id="260" r:id="rId7"/>
    <p:sldId id="293" r:id="rId8"/>
    <p:sldId id="264" r:id="rId9"/>
    <p:sldId id="296" r:id="rId10"/>
    <p:sldId id="262" r:id="rId11"/>
    <p:sldId id="301" r:id="rId12"/>
    <p:sldId id="266" r:id="rId13"/>
    <p:sldId id="300" r:id="rId14"/>
    <p:sldId id="302" r:id="rId15"/>
    <p:sldId id="304" r:id="rId16"/>
    <p:sldId id="306" r:id="rId17"/>
    <p:sldId id="307" r:id="rId18"/>
    <p:sldId id="308" r:id="rId19"/>
    <p:sldId id="332" r:id="rId20"/>
    <p:sldId id="309" r:id="rId21"/>
    <p:sldId id="333" r:id="rId22"/>
    <p:sldId id="313" r:id="rId23"/>
    <p:sldId id="312" r:id="rId24"/>
    <p:sldId id="314" r:id="rId25"/>
    <p:sldId id="334" r:id="rId26"/>
    <p:sldId id="269" r:id="rId27"/>
    <p:sldId id="303" r:id="rId28"/>
    <p:sldId id="318" r:id="rId29"/>
    <p:sldId id="320" r:id="rId30"/>
    <p:sldId id="335" r:id="rId31"/>
    <p:sldId id="270" r:id="rId32"/>
  </p:sldIdLst>
  <p:sldSz cx="9144000" cy="5143500" type="screen16x9"/>
  <p:notesSz cx="9236075" cy="6950075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Montserrat" panose="00000500000000000000" pitchFamily="2" charset="-52"/>
      <p:regular r:id="rId38"/>
      <p:bold r:id="rId39"/>
      <p:italic r:id="rId40"/>
      <p:boldItalic r:id="rId41"/>
    </p:embeddedFont>
    <p:embeddedFont>
      <p:font typeface="Montserrat ExtraBold" panose="00000900000000000000" pitchFamily="2" charset="-52"/>
      <p:bold r:id="rId42"/>
      <p:boldItalic r:id="rId43"/>
    </p:embeddedFont>
    <p:embeddedFont>
      <p:font typeface="Nunito Light" pitchFamily="2" charset="-52"/>
      <p:regular r:id="rId44"/>
      <p:italic r:id="rId45"/>
    </p:embeddedFont>
    <p:embeddedFont>
      <p:font typeface="Roboto Black" panose="02000000000000000000" pitchFamily="2" charset="0"/>
      <p:bold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D192"/>
    <a:srgbClr val="C5E0B4"/>
    <a:srgbClr val="FFCC99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96895B-9524-42C8-89CF-59861201423F}">
  <a:tblStyle styleId="{4596895B-9524-42C8-89CF-59861201423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147" autoAdjust="0"/>
  </p:normalViewPr>
  <p:slideViewPr>
    <p:cSldViewPr snapToGrid="0">
      <p:cViewPr varScale="1">
        <p:scale>
          <a:sx n="94" d="100"/>
          <a:sy n="94" d="100"/>
        </p:scale>
        <p:origin x="41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oleObject" Target="../embeddings/oleObject9.bin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../embeddings/oleObject10.bin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oleObject" Target="../embeddings/oleObject11.bin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oleObject" Target="../embeddings/oleObject12.bin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oleObject" Target="../embeddings/oleObject13.bin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oleObject" Target="../embeddings/oleObject14.bin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Microsoft_Excel_Worksheet1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oleObject" Target="../embeddings/oleObject15.bin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oleObject" Target="../embeddings/oleObject16.bin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oleObject" Target="../embeddings/oleObject17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2.bin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oleObject" Target="Book1" TargetMode="Externa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oleObject" Target="../embeddings/oleObject18.bin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oleObject" Target="../embeddings/oleObject19.bin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3.xm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oleObject" Target="../embeddings/oleObject20.bin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4.xml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oleObject" Target="../embeddings/oleObject21.bin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5.xml"/><Relationship Id="rId2" Type="http://schemas.microsoft.com/office/2011/relationships/chartColorStyle" Target="colors25.xml"/><Relationship Id="rId1" Type="http://schemas.microsoft.com/office/2011/relationships/chartStyle" Target="style25.xml"/><Relationship Id="rId4" Type="http://schemas.openxmlformats.org/officeDocument/2006/relationships/oleObject" Target="../embeddings/oleObject22.bin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6.xml"/><Relationship Id="rId2" Type="http://schemas.microsoft.com/office/2011/relationships/chartColorStyle" Target="colors26.xml"/><Relationship Id="rId1" Type="http://schemas.microsoft.com/office/2011/relationships/chartStyle" Target="style26.xml"/><Relationship Id="rId4" Type="http://schemas.openxmlformats.org/officeDocument/2006/relationships/oleObject" Target="../embeddings/oleObject23.bin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7.xml"/><Relationship Id="rId2" Type="http://schemas.microsoft.com/office/2011/relationships/chartColorStyle" Target="colors27.xml"/><Relationship Id="rId1" Type="http://schemas.microsoft.com/office/2011/relationships/chartStyle" Target="style27.xml"/><Relationship Id="rId4" Type="http://schemas.openxmlformats.org/officeDocument/2006/relationships/oleObject" Target="file:///C:\Users\Grigor\Desktop\presentation_0403_graphs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3.bin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../embeddings/oleObject4.bin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../embeddings/oleObject5.bin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../embeddings/oleObject6.bin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../embeddings/oleObject7.bin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../embeddings/oleObject8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100" b="1"/>
              <a:t>Запознати ли сте с  „Областната стратегия за подкрепа за личностно развитие на децата и учениците в Софийска област (2020 – 2022)“</a:t>
            </a:r>
            <a:endParaRPr lang="en-US" sz="11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'[Graphics2.xlsx]q21'!$C$1</c:f>
              <c:strCache>
                <c:ptCount val="1"/>
                <c:pt idx="0">
                  <c:v>Директори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'[Graphics2.xlsx]q21'!$B$2:$B$5</c:f>
              <c:strCache>
                <c:ptCount val="4"/>
                <c:pt idx="0">
                  <c:v>Да чувал/а съм и съм добре запознат/а с документа</c:v>
                </c:pt>
                <c:pt idx="1">
                  <c:v>Да, чувал/а съм за наличието на Стратегията, но не съм запознат/а в детайл с документа </c:v>
                </c:pt>
                <c:pt idx="2">
                  <c:v>Не съм чувал/а за тази Стратегия</c:v>
                </c:pt>
                <c:pt idx="3">
                  <c:v>Без отговор</c:v>
                </c:pt>
              </c:strCache>
            </c:strRef>
          </c:cat>
          <c:val>
            <c:numRef>
              <c:f>'[Graphics2.xlsx]q21'!$C$2:$C$5</c:f>
              <c:numCache>
                <c:formatCode>#\ ##0.0%</c:formatCode>
                <c:ptCount val="4"/>
                <c:pt idx="0">
                  <c:v>0.41304347826086951</c:v>
                </c:pt>
                <c:pt idx="1">
                  <c:v>0.45652173913043476</c:v>
                </c:pt>
                <c:pt idx="3">
                  <c:v>0.13043478260869565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28-429D-BB63-A3395DE9261D}"/>
            </c:ext>
          </c:extLst>
        </c:ser>
        <c:ser>
          <c:idx val="1"/>
          <c:order val="1"/>
          <c:tx>
            <c:strRef>
              <c:f>'[Graphics2.xlsx]q21'!$D$1</c:f>
              <c:strCache>
                <c:ptCount val="1"/>
                <c:pt idx="0">
                  <c:v>Учители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'[Graphics2.xlsx]q21'!$B$2:$B$5</c:f>
              <c:strCache>
                <c:ptCount val="4"/>
                <c:pt idx="0">
                  <c:v>Да чувал/а съм и съм добре запознат/а с документа</c:v>
                </c:pt>
                <c:pt idx="1">
                  <c:v>Да, чувал/а съм за наличието на Стратегията, но не съм запознат/а в детайл с документа </c:v>
                </c:pt>
                <c:pt idx="2">
                  <c:v>Не съм чувал/а за тази Стратегия</c:v>
                </c:pt>
                <c:pt idx="3">
                  <c:v>Без отговор</c:v>
                </c:pt>
              </c:strCache>
            </c:strRef>
          </c:cat>
          <c:val>
            <c:numRef>
              <c:f>'[Graphics2.xlsx]q21'!$D$2:$D$5</c:f>
              <c:numCache>
                <c:formatCode>#\ ##0.0%</c:formatCode>
                <c:ptCount val="4"/>
                <c:pt idx="0">
                  <c:v>9.375E-2</c:v>
                </c:pt>
                <c:pt idx="1">
                  <c:v>0.58125000000000004</c:v>
                </c:pt>
                <c:pt idx="2">
                  <c:v>0.26874999999999999</c:v>
                </c:pt>
                <c:pt idx="3">
                  <c:v>5.6250000000000001E-2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28-429D-BB63-A3395DE9261D}"/>
            </c:ext>
          </c:extLst>
        </c:ser>
        <c:ser>
          <c:idx val="2"/>
          <c:order val="2"/>
          <c:tx>
            <c:strRef>
              <c:f>'[Graphics2.xlsx]q21'!$E$1</c:f>
              <c:strCache>
                <c:ptCount val="1"/>
                <c:pt idx="0">
                  <c:v>Родители </c:v>
                </c:pt>
              </c:strCache>
            </c:strRef>
          </c:tx>
          <c:spPr>
            <a:solidFill>
              <a:srgbClr val="35CEC3">
                <a:lumMod val="75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'[Graphics2.xlsx]q21'!$B$2:$B$5</c:f>
              <c:strCache>
                <c:ptCount val="4"/>
                <c:pt idx="0">
                  <c:v>Да чувал/а съм и съм добре запознат/а с документа</c:v>
                </c:pt>
                <c:pt idx="1">
                  <c:v>Да, чувал/а съм за наличието на Стратегията, но не съм запознат/а в детайл с документа </c:v>
                </c:pt>
                <c:pt idx="2">
                  <c:v>Не съм чувал/а за тази Стратегия</c:v>
                </c:pt>
                <c:pt idx="3">
                  <c:v>Без отговор</c:v>
                </c:pt>
              </c:strCache>
            </c:strRef>
          </c:cat>
          <c:val>
            <c:numRef>
              <c:f>'[Graphics2.xlsx]q21'!$E$2:$E$5</c:f>
              <c:numCache>
                <c:formatCode>#\ ##0.0%</c:formatCode>
                <c:ptCount val="4"/>
                <c:pt idx="0">
                  <c:v>4.0920716112531973E-2</c:v>
                </c:pt>
                <c:pt idx="1">
                  <c:v>0.1918158567774936</c:v>
                </c:pt>
                <c:pt idx="2">
                  <c:v>0.62915601023017909</c:v>
                </c:pt>
                <c:pt idx="3">
                  <c:v>0.13810741687979541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428-429D-BB63-A3395DE926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16163760"/>
        <c:axId val="1316157936"/>
      </c:barChart>
      <c:catAx>
        <c:axId val="1316163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6157936"/>
        <c:crosses val="autoZero"/>
        <c:auto val="1"/>
        <c:lblAlgn val="ctr"/>
        <c:lblOffset val="100"/>
        <c:noMultiLvlLbl val="0"/>
      </c:catAx>
      <c:valAx>
        <c:axId val="1316157936"/>
        <c:scaling>
          <c:orientation val="minMax"/>
        </c:scaling>
        <c:delete val="1"/>
        <c:axPos val="l"/>
        <c:numFmt formatCode="#\ ##0.0%" sourceLinked="1"/>
        <c:majorTickMark val="out"/>
        <c:minorTickMark val="none"/>
        <c:tickLblPos val="nextTo"/>
        <c:crossAx val="1316163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200" b="1" dirty="0"/>
              <a:t>Доколко подготвени са педагогическите специалисти във Вашия екип за</a:t>
            </a:r>
            <a:r>
              <a:rPr lang="bg-BG" sz="1200" b="1" baseline="0" dirty="0"/>
              <a:t>: </a:t>
            </a:r>
            <a:r>
              <a:rPr lang="bg-BG" sz="1200" b="1" dirty="0"/>
              <a:t>Предотвратяване на напускането на училище и ефективно включване на отпаднали ученици обратно в образователната система</a:t>
            </a:r>
            <a:endParaRPr lang="en-US" sz="1200" b="1" dirty="0"/>
          </a:p>
        </c:rich>
      </c:tx>
      <c:layout>
        <c:manualLayout>
          <c:xMode val="edge"/>
          <c:yMode val="edge"/>
          <c:x val="0.11384495354881932"/>
          <c:y val="1.66666666666666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'[Graphics.xlsx]Мярка 6'!$A$23</c:f>
              <c:strCache>
                <c:ptCount val="1"/>
                <c:pt idx="0">
                  <c:v>Директори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DEE-4AE0-97CC-0078A392D6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'[Graphics.xlsx]Мярка 6'!$B$22:$G$22</c:f>
              <c:strCache>
                <c:ptCount val="6"/>
                <c:pt idx="0">
                  <c:v>В много малка степен</c:v>
                </c:pt>
                <c:pt idx="1">
                  <c:v>По-скоро в малка степен</c:v>
                </c:pt>
                <c:pt idx="2">
                  <c:v>Нито в малка, нито в голяма степен</c:v>
                </c:pt>
                <c:pt idx="3">
                  <c:v>По-скоро в голяма степен</c:v>
                </c:pt>
                <c:pt idx="4">
                  <c:v>В много голяма степен</c:v>
                </c:pt>
                <c:pt idx="5">
                  <c:v>Без отговор</c:v>
                </c:pt>
              </c:strCache>
            </c:strRef>
          </c:cat>
          <c:val>
            <c:numRef>
              <c:f>'[Graphics.xlsx]Мярка 6'!$B$23:$G$23</c:f>
              <c:numCache>
                <c:formatCode>#\ ##0.0%</c:formatCode>
                <c:ptCount val="6"/>
                <c:pt idx="0" formatCode="#,##0">
                  <c:v>0</c:v>
                </c:pt>
                <c:pt idx="1">
                  <c:v>8.6956521739130432E-2</c:v>
                </c:pt>
                <c:pt idx="2">
                  <c:v>0.2391304347826087</c:v>
                </c:pt>
                <c:pt idx="3">
                  <c:v>0.45652173913043476</c:v>
                </c:pt>
                <c:pt idx="4">
                  <c:v>0.15217391304347827</c:v>
                </c:pt>
                <c:pt idx="5">
                  <c:v>6.5217391304347824E-2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DEE-4AE0-97CC-0078A392D6AD}"/>
            </c:ext>
          </c:extLst>
        </c:ser>
        <c:ser>
          <c:idx val="1"/>
          <c:order val="1"/>
          <c:tx>
            <c:strRef>
              <c:f>'[Graphics.xlsx]Мярка 6'!$A$24</c:f>
              <c:strCache>
                <c:ptCount val="1"/>
                <c:pt idx="0">
                  <c:v>Учители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'[Graphics.xlsx]Мярка 6'!$B$22:$G$22</c:f>
              <c:strCache>
                <c:ptCount val="6"/>
                <c:pt idx="0">
                  <c:v>В много малка степен</c:v>
                </c:pt>
                <c:pt idx="1">
                  <c:v>По-скоро в малка степен</c:v>
                </c:pt>
                <c:pt idx="2">
                  <c:v>Нито в малка, нито в голяма степен</c:v>
                </c:pt>
                <c:pt idx="3">
                  <c:v>По-скоро в голяма степен</c:v>
                </c:pt>
                <c:pt idx="4">
                  <c:v>В много голяма степен</c:v>
                </c:pt>
                <c:pt idx="5">
                  <c:v>Без отговор</c:v>
                </c:pt>
              </c:strCache>
            </c:strRef>
          </c:cat>
          <c:val>
            <c:numRef>
              <c:f>'[Graphics.xlsx]Мярка 6'!$B$24:$G$24</c:f>
              <c:numCache>
                <c:formatCode>#\ ##0.0%</c:formatCode>
                <c:ptCount val="6"/>
                <c:pt idx="0">
                  <c:v>4.3749999999999997E-2</c:v>
                </c:pt>
                <c:pt idx="1">
                  <c:v>9.375E-2</c:v>
                </c:pt>
                <c:pt idx="2">
                  <c:v>0.33124999999999999</c:v>
                </c:pt>
                <c:pt idx="3">
                  <c:v>0.40625</c:v>
                </c:pt>
                <c:pt idx="4">
                  <c:v>0.1</c:v>
                </c:pt>
                <c:pt idx="5">
                  <c:v>2.5000000000000001E-2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DEE-4AE0-97CC-0078A392D6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1878981231"/>
        <c:axId val="1878982063"/>
      </c:barChart>
      <c:catAx>
        <c:axId val="1878981231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8982063"/>
        <c:crosses val="autoZero"/>
        <c:auto val="1"/>
        <c:lblAlgn val="ctr"/>
        <c:lblOffset val="100"/>
        <c:noMultiLvlLbl val="0"/>
      </c:catAx>
      <c:valAx>
        <c:axId val="1878982063"/>
        <c:scaling>
          <c:orientation val="minMax"/>
        </c:scaling>
        <c:delete val="1"/>
        <c:axPos val="t"/>
        <c:numFmt formatCode="#,##0" sourceLinked="1"/>
        <c:majorTickMark val="none"/>
        <c:minorTickMark val="none"/>
        <c:tickLblPos val="nextTo"/>
        <c:crossAx val="18789812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100" b="1" dirty="0"/>
              <a:t>Чувствам се спокоен, че  преподавателите на моето дете умеят да</a:t>
            </a:r>
            <a:r>
              <a:rPr lang="bg-BG" sz="1100" b="1" baseline="0" dirty="0"/>
              <a:t> р</a:t>
            </a:r>
            <a:r>
              <a:rPr lang="bg-BG" sz="1100" b="1" dirty="0"/>
              <a:t>аботят за предотвратяване на риска от отпадане от училище </a:t>
            </a:r>
            <a:endParaRPr lang="en-US" sz="11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35CEC3">
                <a:lumMod val="75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'[Graphics.xlsx]Мярка 6'!$B$42:$G$42</c:f>
              <c:strCache>
                <c:ptCount val="6"/>
                <c:pt idx="0">
                  <c:v>В много малка степен</c:v>
                </c:pt>
                <c:pt idx="1">
                  <c:v>По-скоро в малка степен</c:v>
                </c:pt>
                <c:pt idx="2">
                  <c:v>Нито в малка, нито в голяма степен</c:v>
                </c:pt>
                <c:pt idx="3">
                  <c:v>По-скоро в голяма степен</c:v>
                </c:pt>
                <c:pt idx="4">
                  <c:v>В много голяма степен</c:v>
                </c:pt>
                <c:pt idx="5">
                  <c:v>Без отговор</c:v>
                </c:pt>
              </c:strCache>
            </c:strRef>
          </c:cat>
          <c:val>
            <c:numRef>
              <c:f>'[Graphics.xlsx]Мярка 6'!$B$43:$G$43</c:f>
              <c:numCache>
                <c:formatCode>#\ ##0.0%</c:formatCode>
                <c:ptCount val="6"/>
                <c:pt idx="0">
                  <c:v>7.9283887468030695E-2</c:v>
                </c:pt>
                <c:pt idx="1">
                  <c:v>4.3478260869565216E-2</c:v>
                </c:pt>
                <c:pt idx="2">
                  <c:v>0.21739130434782608</c:v>
                </c:pt>
                <c:pt idx="3">
                  <c:v>0.34526854219948855</c:v>
                </c:pt>
                <c:pt idx="4">
                  <c:v>0.16879795396419436</c:v>
                </c:pt>
                <c:pt idx="5">
                  <c:v>0.14578005115089515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A9-4AF1-8DB2-495DF5E488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1882409823"/>
        <c:axId val="1882407743"/>
      </c:barChart>
      <c:catAx>
        <c:axId val="1882409823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2407743"/>
        <c:crosses val="autoZero"/>
        <c:auto val="1"/>
        <c:lblAlgn val="ctr"/>
        <c:lblOffset val="100"/>
        <c:noMultiLvlLbl val="0"/>
      </c:catAx>
      <c:valAx>
        <c:axId val="1882407743"/>
        <c:scaling>
          <c:orientation val="minMax"/>
        </c:scaling>
        <c:delete val="1"/>
        <c:axPos val="t"/>
        <c:numFmt formatCode="#\ ##0.0%" sourceLinked="1"/>
        <c:majorTickMark val="none"/>
        <c:minorTickMark val="none"/>
        <c:tickLblPos val="nextTo"/>
        <c:crossAx val="18824098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100" b="1" dirty="0"/>
              <a:t>А кои от следните специалисти има нужда да бъдат назначени допълнително на място във </a:t>
            </a:r>
            <a:r>
              <a:rPr lang="bg-BG" sz="1100" b="1" u="sng" dirty="0"/>
              <a:t>Вашето училище:</a:t>
            </a:r>
            <a:endParaRPr lang="en-US" sz="1100" b="1" u="sng" dirty="0"/>
          </a:p>
        </c:rich>
      </c:tx>
      <c:layout>
        <c:manualLayout>
          <c:xMode val="edge"/>
          <c:yMode val="edge"/>
          <c:x val="0.10524766640369225"/>
          <c:y val="2.32850001512608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48143156922010666"/>
          <c:y val="0.25258449720923037"/>
          <c:w val="0.48922857747915982"/>
          <c:h val="0.6297935062439307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'ОП2 Мярка 1'!$C$31</c:f>
              <c:strCache>
                <c:ptCount val="1"/>
                <c:pt idx="0">
                  <c:v>Директори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'ОП2 Мярка 1'!$B$32:$B$40</c:f>
              <c:strCache>
                <c:ptCount val="9"/>
                <c:pt idx="0">
                  <c:v>Психолог</c:v>
                </c:pt>
                <c:pt idx="1">
                  <c:v>Педагогически съветник</c:v>
                </c:pt>
                <c:pt idx="2">
                  <c:v>Помощници на учителите</c:v>
                </c:pt>
                <c:pt idx="3">
                  <c:v>Нито едно от посочените</c:v>
                </c:pt>
                <c:pt idx="4">
                  <c:v>Ресурсни учители</c:v>
                </c:pt>
                <c:pt idx="5">
                  <c:v>Логопед</c:v>
                </c:pt>
                <c:pt idx="6">
                  <c:v>Социален работник</c:v>
                </c:pt>
                <c:pt idx="7">
                  <c:v>Педагогически специалисти</c:v>
                </c:pt>
                <c:pt idx="8">
                  <c:v>Рехабилитатори на слуха и говора</c:v>
                </c:pt>
              </c:strCache>
            </c:strRef>
          </c:cat>
          <c:val>
            <c:numRef>
              <c:f>'ОП2 Мярка 1'!$C$32:$C$40</c:f>
              <c:numCache>
                <c:formatCode>#\ ##0.0%</c:formatCode>
                <c:ptCount val="9"/>
                <c:pt idx="0">
                  <c:v>0.30434782608695654</c:v>
                </c:pt>
                <c:pt idx="1">
                  <c:v>0.28260869565217389</c:v>
                </c:pt>
                <c:pt idx="2">
                  <c:v>0.17391304347826086</c:v>
                </c:pt>
                <c:pt idx="3">
                  <c:v>0.17391304347826086</c:v>
                </c:pt>
                <c:pt idx="4">
                  <c:v>0.15217391304347827</c:v>
                </c:pt>
                <c:pt idx="5">
                  <c:v>0.15217391304347827</c:v>
                </c:pt>
                <c:pt idx="6">
                  <c:v>8.6956521739130432E-2</c:v>
                </c:pt>
                <c:pt idx="7">
                  <c:v>6.5217391304347824E-2</c:v>
                </c:pt>
                <c:pt idx="8">
                  <c:v>4.3478260869565216E-2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2B-4174-A642-6195F91E2CE6}"/>
            </c:ext>
          </c:extLst>
        </c:ser>
        <c:ser>
          <c:idx val="1"/>
          <c:order val="1"/>
          <c:tx>
            <c:strRef>
              <c:f>'ОП2 Мярка 1'!$D$31</c:f>
              <c:strCache>
                <c:ptCount val="1"/>
                <c:pt idx="0">
                  <c:v>Учители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'ОП2 Мярка 1'!$B$32:$B$40</c:f>
              <c:strCache>
                <c:ptCount val="9"/>
                <c:pt idx="0">
                  <c:v>Психолог</c:v>
                </c:pt>
                <c:pt idx="1">
                  <c:v>Педагогически съветник</c:v>
                </c:pt>
                <c:pt idx="2">
                  <c:v>Помощници на учителите</c:v>
                </c:pt>
                <c:pt idx="3">
                  <c:v>Нито едно от посочените</c:v>
                </c:pt>
                <c:pt idx="4">
                  <c:v>Ресурсни учители</c:v>
                </c:pt>
                <c:pt idx="5">
                  <c:v>Логопед</c:v>
                </c:pt>
                <c:pt idx="6">
                  <c:v>Социален работник</c:v>
                </c:pt>
                <c:pt idx="7">
                  <c:v>Педагогически специалисти</c:v>
                </c:pt>
                <c:pt idx="8">
                  <c:v>Рехабилитатори на слуха и говора</c:v>
                </c:pt>
              </c:strCache>
            </c:strRef>
          </c:cat>
          <c:val>
            <c:numRef>
              <c:f>'ОП2 Мярка 1'!$D$32:$D$40</c:f>
              <c:numCache>
                <c:formatCode>#\ ##0.0%</c:formatCode>
                <c:ptCount val="9"/>
                <c:pt idx="0">
                  <c:v>0.22500000000000001</c:v>
                </c:pt>
                <c:pt idx="1">
                  <c:v>0.10625</c:v>
                </c:pt>
                <c:pt idx="2">
                  <c:v>0.22500000000000001</c:v>
                </c:pt>
                <c:pt idx="3">
                  <c:v>0.24374999999999999</c:v>
                </c:pt>
                <c:pt idx="4">
                  <c:v>0.15</c:v>
                </c:pt>
                <c:pt idx="5">
                  <c:v>0.18124999999999999</c:v>
                </c:pt>
                <c:pt idx="6">
                  <c:v>0.1125</c:v>
                </c:pt>
                <c:pt idx="7">
                  <c:v>9.375E-2</c:v>
                </c:pt>
                <c:pt idx="8">
                  <c:v>8.1250000000000003E-2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2B-4174-A642-6195F91E2C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1885404175"/>
        <c:axId val="1885401679"/>
      </c:barChart>
      <c:catAx>
        <c:axId val="188540417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5401679"/>
        <c:crosses val="autoZero"/>
        <c:auto val="1"/>
        <c:lblAlgn val="ctr"/>
        <c:lblOffset val="100"/>
        <c:noMultiLvlLbl val="0"/>
      </c:catAx>
      <c:valAx>
        <c:axId val="1885401679"/>
        <c:scaling>
          <c:orientation val="minMax"/>
        </c:scaling>
        <c:delete val="1"/>
        <c:axPos val="t"/>
        <c:numFmt formatCode="#\ ##0.0%" sourceLinked="1"/>
        <c:majorTickMark val="none"/>
        <c:minorTickMark val="none"/>
        <c:tickLblPos val="nextTo"/>
        <c:crossAx val="18854041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100" b="1" dirty="0"/>
              <a:t>А кои от следните специалисти има нужда да бъдат назначени допълнително на място във </a:t>
            </a:r>
            <a:r>
              <a:rPr lang="bg-BG" sz="1100" b="1" u="sng" dirty="0"/>
              <a:t>Вашата детска градина:</a:t>
            </a:r>
            <a:endParaRPr lang="en-US" sz="1100" b="1" u="sng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DATA!$C$12</c:f>
              <c:strCache>
                <c:ptCount val="1"/>
                <c:pt idx="0">
                  <c:v>Учители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DATA!$B$13:$B$21</c:f>
              <c:strCache>
                <c:ptCount val="9"/>
                <c:pt idx="0">
                  <c:v>Нито едно от посочените</c:v>
                </c:pt>
                <c:pt idx="1">
                  <c:v>Педагогически съветник</c:v>
                </c:pt>
                <c:pt idx="2">
                  <c:v>Рехабилитатори на слуха и говора</c:v>
                </c:pt>
                <c:pt idx="3">
                  <c:v>Педагогически специалисти</c:v>
                </c:pt>
                <c:pt idx="4">
                  <c:v>Социален работник</c:v>
                </c:pt>
                <c:pt idx="5">
                  <c:v>Психолог</c:v>
                </c:pt>
                <c:pt idx="6">
                  <c:v>Ресурсни учители</c:v>
                </c:pt>
                <c:pt idx="7">
                  <c:v>Логопед</c:v>
                </c:pt>
                <c:pt idx="8">
                  <c:v>Помощници на учителите</c:v>
                </c:pt>
              </c:strCache>
            </c:strRef>
          </c:cat>
          <c:val>
            <c:numRef>
              <c:f>DATA!$C$13:$C$21</c:f>
              <c:numCache>
                <c:formatCode>#\ ##0.0%</c:formatCode>
                <c:ptCount val="9"/>
                <c:pt idx="0">
                  <c:v>7.3170731707317083E-2</c:v>
                </c:pt>
                <c:pt idx="1">
                  <c:v>1.2195121951219513E-2</c:v>
                </c:pt>
                <c:pt idx="2">
                  <c:v>2.4390243902439025E-2</c:v>
                </c:pt>
                <c:pt idx="3">
                  <c:v>2.4390243902439025E-2</c:v>
                </c:pt>
                <c:pt idx="4">
                  <c:v>3.6585365853658541E-2</c:v>
                </c:pt>
                <c:pt idx="5">
                  <c:v>0.40243902439024387</c:v>
                </c:pt>
                <c:pt idx="6">
                  <c:v>0.3048780487804878</c:v>
                </c:pt>
                <c:pt idx="7">
                  <c:v>0.42682926829268292</c:v>
                </c:pt>
                <c:pt idx="8">
                  <c:v>0.42682926829268292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47-4313-A24B-37B63FADF9D3}"/>
            </c:ext>
          </c:extLst>
        </c:ser>
        <c:ser>
          <c:idx val="1"/>
          <c:order val="1"/>
          <c:tx>
            <c:strRef>
              <c:f>DATA!$D$12</c:f>
              <c:strCache>
                <c:ptCount val="1"/>
                <c:pt idx="0">
                  <c:v>Директори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F47-4313-A24B-37B63FADF9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DATA!$B$13:$B$21</c:f>
              <c:strCache>
                <c:ptCount val="9"/>
                <c:pt idx="0">
                  <c:v>Нито едно от посочените</c:v>
                </c:pt>
                <c:pt idx="1">
                  <c:v>Педагогически съветник</c:v>
                </c:pt>
                <c:pt idx="2">
                  <c:v>Рехабилитатори на слуха и говора</c:v>
                </c:pt>
                <c:pt idx="3">
                  <c:v>Педагогически специалисти</c:v>
                </c:pt>
                <c:pt idx="4">
                  <c:v>Социален работник</c:v>
                </c:pt>
                <c:pt idx="5">
                  <c:v>Психолог</c:v>
                </c:pt>
                <c:pt idx="6">
                  <c:v>Ресурсни учители</c:v>
                </c:pt>
                <c:pt idx="7">
                  <c:v>Логопед</c:v>
                </c:pt>
                <c:pt idx="8">
                  <c:v>Помощници на учителите</c:v>
                </c:pt>
              </c:strCache>
            </c:strRef>
          </c:cat>
          <c:val>
            <c:numRef>
              <c:f>DATA!$D$13:$D$21</c:f>
              <c:numCache>
                <c:formatCode>#\ ##0.0%</c:formatCode>
                <c:ptCount val="9"/>
                <c:pt idx="0">
                  <c:v>0</c:v>
                </c:pt>
                <c:pt idx="1">
                  <c:v>2.7027027027027025E-2</c:v>
                </c:pt>
                <c:pt idx="2">
                  <c:v>2.7027027027027025E-2</c:v>
                </c:pt>
                <c:pt idx="3">
                  <c:v>5.405405405405405E-2</c:v>
                </c:pt>
                <c:pt idx="4">
                  <c:v>8.1081081081081086E-2</c:v>
                </c:pt>
                <c:pt idx="5">
                  <c:v>0.2162162162162162</c:v>
                </c:pt>
                <c:pt idx="6">
                  <c:v>0.29729729729729731</c:v>
                </c:pt>
                <c:pt idx="7">
                  <c:v>0.4324324324324324</c:v>
                </c:pt>
                <c:pt idx="8">
                  <c:v>0.48648648648648646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F47-4313-A24B-37B63FADF9D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2"/>
        <c:axId val="472363256"/>
        <c:axId val="472367192"/>
      </c:barChart>
      <c:catAx>
        <c:axId val="4723632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2367192"/>
        <c:crosses val="autoZero"/>
        <c:auto val="1"/>
        <c:lblAlgn val="ctr"/>
        <c:lblOffset val="100"/>
        <c:noMultiLvlLbl val="0"/>
      </c:catAx>
      <c:valAx>
        <c:axId val="472367192"/>
        <c:scaling>
          <c:orientation val="minMax"/>
        </c:scaling>
        <c:delete val="1"/>
        <c:axPos val="b"/>
        <c:numFmt formatCode="#\ ##0.0%" sourceLinked="1"/>
        <c:majorTickMark val="none"/>
        <c:minorTickMark val="none"/>
        <c:tickLblPos val="nextTo"/>
        <c:crossAx val="472363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/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200" b="1" dirty="0"/>
              <a:t>Доколко подготвени са педагогическите специалисти във Вашия екип по всяка от следните теми:  </a:t>
            </a:r>
            <a:r>
              <a:rPr lang="en-GB" sz="1200" b="1" dirty="0"/>
              <a:t>(</a:t>
            </a:r>
            <a:r>
              <a:rPr lang="bg-BG" sz="1200" b="1" dirty="0"/>
              <a:t>Директори)</a:t>
            </a:r>
            <a:endParaRPr lang="en-US" sz="1200" b="1" dirty="0"/>
          </a:p>
        </c:rich>
      </c:tx>
      <c:layout>
        <c:manualLayout>
          <c:xMode val="edge"/>
          <c:yMode val="edge"/>
          <c:x val="0.16771645343339928"/>
          <c:y val="1.03000138681294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'ОП2 Мярка 2'!$B$52</c:f>
              <c:strCache>
                <c:ptCount val="1"/>
                <c:pt idx="0">
                  <c:v>В много малка степен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E27-431A-89E5-35C88EC415DA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E27-431A-89E5-35C88EC415DA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E27-431A-89E5-35C88EC415DA}"/>
                </c:ext>
              </c:extLst>
            </c:dLbl>
            <c:dLbl>
              <c:idx val="9"/>
              <c:layout>
                <c:manualLayout>
                  <c:x val="-6.9998306191202684E-3"/>
                  <c:y val="2.7725531764206777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129-4202-ABF7-D5FE62451B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'ОП2 Мярка 2'!$A$53:$A$62</c:f>
              <c:strCache>
                <c:ptCount val="10"/>
                <c:pt idx="0">
                  <c:v>Превенция на тормоза и насилието</c:v>
                </c:pt>
                <c:pt idx="1">
                  <c:v>Мотивация и преодоляване на проблемното поведение</c:v>
                </c:pt>
                <c:pt idx="2">
                  <c:v>Извършване на функционална оценка на учениците и определяне на нуждата от допълнителна подкрепа</c:v>
                </c:pt>
                <c:pt idx="3">
                  <c:v>Предотвратяване на напускането на училище и ефективно включване на отпаднали ученици обратно в образователната система</c:v>
                </c:pt>
                <c:pt idx="4">
                  <c:v>Работа с ученици с изявени дарби</c:v>
                </c:pt>
                <c:pt idx="5">
                  <c:v>Работата с ученици в риск (вкл. и риск от отпадане от училище) и ученици, жертва на насилие</c:v>
                </c:pt>
                <c:pt idx="6">
                  <c:v>Работа с родители на ученици в риск (вкл. и риск от отпадане от училище) и ученици, жертва на насилие</c:v>
                </c:pt>
                <c:pt idx="7">
                  <c:v>Работа с ученици със СОП</c:v>
                </c:pt>
                <c:pt idx="8">
                  <c:v>Работа с родители на ученици с изявени дарби</c:v>
                </c:pt>
                <c:pt idx="9">
                  <c:v>Работа с родители на ученици със СОП</c:v>
                </c:pt>
              </c:strCache>
            </c:strRef>
          </c:cat>
          <c:val>
            <c:numRef>
              <c:f>'ОП2 Мярка 2'!$B$53:$B$62</c:f>
              <c:numCache>
                <c:formatCode>#,##0</c:formatCode>
                <c:ptCount val="10"/>
                <c:pt idx="0">
                  <c:v>0</c:v>
                </c:pt>
                <c:pt idx="1">
                  <c:v>0</c:v>
                </c:pt>
                <c:pt idx="2" formatCode="#\ ##0.0%">
                  <c:v>2.1739130434782608E-2</c:v>
                </c:pt>
                <c:pt idx="3">
                  <c:v>0</c:v>
                </c:pt>
                <c:pt idx="4" formatCode="#\ ##0.0%">
                  <c:v>6.5217391304347824E-2</c:v>
                </c:pt>
                <c:pt idx="5" formatCode="#\ ##0.0%">
                  <c:v>2.1739130434782608E-2</c:v>
                </c:pt>
                <c:pt idx="6" formatCode="#\ ##0.0%">
                  <c:v>2.1739130434782608E-2</c:v>
                </c:pt>
                <c:pt idx="7" formatCode="#\ ##0.0%">
                  <c:v>4.3478260869565216E-2</c:v>
                </c:pt>
                <c:pt idx="8" formatCode="#\ ##0.0%">
                  <c:v>6.5217391304347824E-2</c:v>
                </c:pt>
                <c:pt idx="9" formatCode="#\ ##0.0%">
                  <c:v>4.3478260869565216E-2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29-4202-ABF7-D5FE62451BB1}"/>
            </c:ext>
          </c:extLst>
        </c:ser>
        <c:ser>
          <c:idx val="1"/>
          <c:order val="1"/>
          <c:tx>
            <c:strRef>
              <c:f>'ОП2 Мярка 2'!$C$52</c:f>
              <c:strCache>
                <c:ptCount val="1"/>
                <c:pt idx="0">
                  <c:v>По-скоро в малка степен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0621169716627036E-3"/>
                  <c:y val="2.56309828579940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E27-431A-89E5-35C88EC415DA}"/>
                </c:ext>
              </c:extLst>
            </c:dLbl>
            <c:dLbl>
              <c:idx val="1"/>
              <c:layout>
                <c:manualLayout>
                  <c:x val="0"/>
                  <c:y val="2.0178698518338703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E27-431A-89E5-35C88EC415DA}"/>
                </c:ext>
              </c:extLst>
            </c:dLbl>
            <c:dLbl>
              <c:idx val="2"/>
              <c:layout>
                <c:manualLayout>
                  <c:x val="1.8181818181818181E-2"/>
                  <c:y val="1.7794385871257619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129-4202-ABF7-D5FE62451BB1}"/>
                </c:ext>
              </c:extLst>
            </c:dLbl>
            <c:dLbl>
              <c:idx val="3"/>
              <c:layout>
                <c:manualLayout>
                  <c:x val="1.5310584858313236E-3"/>
                  <c:y val="2.0178698523036922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E27-431A-89E5-35C88EC415DA}"/>
                </c:ext>
              </c:extLst>
            </c:dLbl>
            <c:dLbl>
              <c:idx val="5"/>
              <c:layout>
                <c:manualLayout>
                  <c:x val="2.424242424242424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129-4202-ABF7-D5FE62451BB1}"/>
                </c:ext>
              </c:extLst>
            </c:dLbl>
            <c:dLbl>
              <c:idx val="6"/>
              <c:layout>
                <c:manualLayout>
                  <c:x val="1.818181818181818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129-4202-ABF7-D5FE62451BB1}"/>
                </c:ext>
              </c:extLst>
            </c:dLbl>
            <c:dLbl>
              <c:idx val="7"/>
              <c:layout>
                <c:manualLayout>
                  <c:x val="1.4141414141414142E-2"/>
                  <c:y val="8.286156631660470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129-4202-ABF7-D5FE62451BB1}"/>
                </c:ext>
              </c:extLst>
            </c:dLbl>
            <c:dLbl>
              <c:idx val="8"/>
              <c:layout>
                <c:manualLayout>
                  <c:x val="1.212121212121204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129-4202-ABF7-D5FE62451BB1}"/>
                </c:ext>
              </c:extLst>
            </c:dLbl>
            <c:dLbl>
              <c:idx val="9"/>
              <c:layout>
                <c:manualLayout>
                  <c:x val="2.0232675771370764E-3"/>
                  <c:y val="-4.84829396325459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129-4202-ABF7-D5FE62451B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'ОП2 Мярка 2'!$A$53:$A$62</c:f>
              <c:strCache>
                <c:ptCount val="10"/>
                <c:pt idx="0">
                  <c:v>Превенция на тормоза и насилието</c:v>
                </c:pt>
                <c:pt idx="1">
                  <c:v>Мотивация и преодоляване на проблемното поведение</c:v>
                </c:pt>
                <c:pt idx="2">
                  <c:v>Извършване на функционална оценка на учениците и определяне на нуждата от допълнителна подкрепа</c:v>
                </c:pt>
                <c:pt idx="3">
                  <c:v>Предотвратяване на напускането на училище и ефективно включване на отпаднали ученици обратно в образователната система</c:v>
                </c:pt>
                <c:pt idx="4">
                  <c:v>Работа с ученици с изявени дарби</c:v>
                </c:pt>
                <c:pt idx="5">
                  <c:v>Работата с ученици в риск (вкл. и риск от отпадане от училище) и ученици, жертва на насилие</c:v>
                </c:pt>
                <c:pt idx="6">
                  <c:v>Работа с родители на ученици в риск (вкл. и риск от отпадане от училище) и ученици, жертва на насилие</c:v>
                </c:pt>
                <c:pt idx="7">
                  <c:v>Работа с ученици със СОП</c:v>
                </c:pt>
                <c:pt idx="8">
                  <c:v>Работа с родители на ученици с изявени дарби</c:v>
                </c:pt>
                <c:pt idx="9">
                  <c:v>Работа с родители на ученици със СОП</c:v>
                </c:pt>
              </c:strCache>
            </c:strRef>
          </c:cat>
          <c:val>
            <c:numRef>
              <c:f>'ОП2 Мярка 2'!$C$53:$C$62</c:f>
              <c:numCache>
                <c:formatCode>#\ ##0.0%</c:formatCode>
                <c:ptCount val="10"/>
                <c:pt idx="0">
                  <c:v>4.3478260869565216E-2</c:v>
                </c:pt>
                <c:pt idx="1">
                  <c:v>8.6956521739130432E-2</c:v>
                </c:pt>
                <c:pt idx="2">
                  <c:v>0.10869565217391304</c:v>
                </c:pt>
                <c:pt idx="3">
                  <c:v>8.6956521739130432E-2</c:v>
                </c:pt>
                <c:pt idx="4">
                  <c:v>6.5217391304347824E-2</c:v>
                </c:pt>
                <c:pt idx="5">
                  <c:v>2.1739130434782608E-2</c:v>
                </c:pt>
                <c:pt idx="6">
                  <c:v>6.5217391304347824E-2</c:v>
                </c:pt>
                <c:pt idx="7">
                  <c:v>8.6956521739130432E-2</c:v>
                </c:pt>
                <c:pt idx="8">
                  <c:v>8.6956521739130432E-2</c:v>
                </c:pt>
                <c:pt idx="9">
                  <c:v>0.13043478260869565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129-4202-ABF7-D5FE62451BB1}"/>
            </c:ext>
          </c:extLst>
        </c:ser>
        <c:ser>
          <c:idx val="2"/>
          <c:order val="2"/>
          <c:tx>
            <c:strRef>
              <c:f>'ОП2 Мярка 2'!$D$52</c:f>
              <c:strCache>
                <c:ptCount val="1"/>
                <c:pt idx="0">
                  <c:v>Нито в малка, нито в голяма степен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2.0202020202020204E-2"/>
                  <c:y val="-2.25988700564971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129-4202-ABF7-D5FE62451B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'ОП2 Мярка 2'!$A$53:$A$62</c:f>
              <c:strCache>
                <c:ptCount val="10"/>
                <c:pt idx="0">
                  <c:v>Превенция на тормоза и насилието</c:v>
                </c:pt>
                <c:pt idx="1">
                  <c:v>Мотивация и преодоляване на проблемното поведение</c:v>
                </c:pt>
                <c:pt idx="2">
                  <c:v>Извършване на функционална оценка на учениците и определяне на нуждата от допълнителна подкрепа</c:v>
                </c:pt>
                <c:pt idx="3">
                  <c:v>Предотвратяване на напускането на училище и ефективно включване на отпаднали ученици обратно в образователната система</c:v>
                </c:pt>
                <c:pt idx="4">
                  <c:v>Работа с ученици с изявени дарби</c:v>
                </c:pt>
                <c:pt idx="5">
                  <c:v>Работата с ученици в риск (вкл. и риск от отпадане от училище) и ученици, жертва на насилие</c:v>
                </c:pt>
                <c:pt idx="6">
                  <c:v>Работа с родители на ученици в риск (вкл. и риск от отпадане от училище) и ученици, жертва на насилие</c:v>
                </c:pt>
                <c:pt idx="7">
                  <c:v>Работа с ученици със СОП</c:v>
                </c:pt>
                <c:pt idx="8">
                  <c:v>Работа с родители на ученици с изявени дарби</c:v>
                </c:pt>
                <c:pt idx="9">
                  <c:v>Работа с родители на ученици със СОП</c:v>
                </c:pt>
              </c:strCache>
            </c:strRef>
          </c:cat>
          <c:val>
            <c:numRef>
              <c:f>'ОП2 Мярка 2'!$D$53:$D$62</c:f>
              <c:numCache>
                <c:formatCode>#\ ##0.0%</c:formatCode>
                <c:ptCount val="10"/>
                <c:pt idx="0">
                  <c:v>0.17391304347826086</c:v>
                </c:pt>
                <c:pt idx="1">
                  <c:v>0.19565217391304349</c:v>
                </c:pt>
                <c:pt idx="2">
                  <c:v>0.17391304347826086</c:v>
                </c:pt>
                <c:pt idx="3">
                  <c:v>0.2391304347826087</c:v>
                </c:pt>
                <c:pt idx="4">
                  <c:v>0.15217391304347827</c:v>
                </c:pt>
                <c:pt idx="5">
                  <c:v>0.32608695652173914</c:v>
                </c:pt>
                <c:pt idx="6">
                  <c:v>0.30434782608695654</c:v>
                </c:pt>
                <c:pt idx="7">
                  <c:v>0.2608695652173913</c:v>
                </c:pt>
                <c:pt idx="8">
                  <c:v>0.21739130434782608</c:v>
                </c:pt>
                <c:pt idx="9">
                  <c:v>0.2608695652173913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129-4202-ABF7-D5FE62451BB1}"/>
            </c:ext>
          </c:extLst>
        </c:ser>
        <c:ser>
          <c:idx val="3"/>
          <c:order val="3"/>
          <c:tx>
            <c:strRef>
              <c:f>'ОП2 Мярка 2'!$E$52</c:f>
              <c:strCache>
                <c:ptCount val="1"/>
                <c:pt idx="0">
                  <c:v>По-скоро в голяма степен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'ОП2 Мярка 2'!$A$53:$A$62</c:f>
              <c:strCache>
                <c:ptCount val="10"/>
                <c:pt idx="0">
                  <c:v>Превенция на тормоза и насилието</c:v>
                </c:pt>
                <c:pt idx="1">
                  <c:v>Мотивация и преодоляване на проблемното поведение</c:v>
                </c:pt>
                <c:pt idx="2">
                  <c:v>Извършване на функционална оценка на учениците и определяне на нуждата от допълнителна подкрепа</c:v>
                </c:pt>
                <c:pt idx="3">
                  <c:v>Предотвратяване на напускането на училище и ефективно включване на отпаднали ученици обратно в образователната система</c:v>
                </c:pt>
                <c:pt idx="4">
                  <c:v>Работа с ученици с изявени дарби</c:v>
                </c:pt>
                <c:pt idx="5">
                  <c:v>Работата с ученици в риск (вкл. и риск от отпадане от училище) и ученици, жертва на насилие</c:v>
                </c:pt>
                <c:pt idx="6">
                  <c:v>Работа с родители на ученици в риск (вкл. и риск от отпадане от училище) и ученици, жертва на насилие</c:v>
                </c:pt>
                <c:pt idx="7">
                  <c:v>Работа с ученици със СОП</c:v>
                </c:pt>
                <c:pt idx="8">
                  <c:v>Работа с родители на ученици с изявени дарби</c:v>
                </c:pt>
                <c:pt idx="9">
                  <c:v>Работа с родители на ученици със СОП</c:v>
                </c:pt>
              </c:strCache>
            </c:strRef>
          </c:cat>
          <c:val>
            <c:numRef>
              <c:f>'ОП2 Мярка 2'!$E$53:$E$62</c:f>
              <c:numCache>
                <c:formatCode>#\ ##0.0%</c:formatCode>
                <c:ptCount val="10"/>
                <c:pt idx="0">
                  <c:v>0.60869565217391308</c:v>
                </c:pt>
                <c:pt idx="1">
                  <c:v>0.60869565217391308</c:v>
                </c:pt>
                <c:pt idx="2">
                  <c:v>0.5</c:v>
                </c:pt>
                <c:pt idx="3">
                  <c:v>0.45652173913043476</c:v>
                </c:pt>
                <c:pt idx="4">
                  <c:v>0.52173913043478259</c:v>
                </c:pt>
                <c:pt idx="5">
                  <c:v>0.43478260869565216</c:v>
                </c:pt>
                <c:pt idx="6">
                  <c:v>0.43478260869565216</c:v>
                </c:pt>
                <c:pt idx="7">
                  <c:v>0.36956521739130438</c:v>
                </c:pt>
                <c:pt idx="8">
                  <c:v>0.41304347826086951</c:v>
                </c:pt>
                <c:pt idx="9">
                  <c:v>0.36956521739130438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129-4202-ABF7-D5FE62451BB1}"/>
            </c:ext>
          </c:extLst>
        </c:ser>
        <c:ser>
          <c:idx val="4"/>
          <c:order val="4"/>
          <c:tx>
            <c:strRef>
              <c:f>'ОП2 Мярка 2'!$F$52</c:f>
              <c:strCache>
                <c:ptCount val="1"/>
                <c:pt idx="0">
                  <c:v>В много голяма степен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2.0232675771369281E-3"/>
                  <c:y val="-2.42405153901208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129-4202-ABF7-D5FE62451BB1}"/>
                </c:ext>
              </c:extLst>
            </c:dLbl>
            <c:dLbl>
              <c:idx val="7"/>
              <c:layout>
                <c:manualLayout>
                  <c:x val="-2.0232675771372248E-3"/>
                  <c:y val="1.9088523025530898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129-4202-ABF7-D5FE62451B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'ОП2 Мярка 2'!$A$53:$A$62</c:f>
              <c:strCache>
                <c:ptCount val="10"/>
                <c:pt idx="0">
                  <c:v>Превенция на тормоза и насилието</c:v>
                </c:pt>
                <c:pt idx="1">
                  <c:v>Мотивация и преодоляване на проблемното поведение</c:v>
                </c:pt>
                <c:pt idx="2">
                  <c:v>Извършване на функционална оценка на учениците и определяне на нуждата от допълнителна подкрепа</c:v>
                </c:pt>
                <c:pt idx="3">
                  <c:v>Предотвратяване на напускането на училище и ефективно включване на отпаднали ученици обратно в образователната система</c:v>
                </c:pt>
                <c:pt idx="4">
                  <c:v>Работа с ученици с изявени дарби</c:v>
                </c:pt>
                <c:pt idx="5">
                  <c:v>Работата с ученици в риск (вкл. и риск от отпадане от училище) и ученици, жертва на насилие</c:v>
                </c:pt>
                <c:pt idx="6">
                  <c:v>Работа с родители на ученици в риск (вкл. и риск от отпадане от училище) и ученици, жертва на насилие</c:v>
                </c:pt>
                <c:pt idx="7">
                  <c:v>Работа с ученици със СОП</c:v>
                </c:pt>
                <c:pt idx="8">
                  <c:v>Работа с родители на ученици с изявени дарби</c:v>
                </c:pt>
                <c:pt idx="9">
                  <c:v>Работа с родители на ученици със СОП</c:v>
                </c:pt>
              </c:strCache>
            </c:strRef>
          </c:cat>
          <c:val>
            <c:numRef>
              <c:f>'ОП2 Мярка 2'!$F$53:$F$62</c:f>
              <c:numCache>
                <c:formatCode>#\ ##0.0%</c:formatCode>
                <c:ptCount val="10"/>
                <c:pt idx="0">
                  <c:v>0.10869565217391304</c:v>
                </c:pt>
                <c:pt idx="1">
                  <c:v>4.3478260869565216E-2</c:v>
                </c:pt>
                <c:pt idx="2">
                  <c:v>0.13043478260869565</c:v>
                </c:pt>
                <c:pt idx="3">
                  <c:v>0.15217391304347827</c:v>
                </c:pt>
                <c:pt idx="4">
                  <c:v>6.5217391304347824E-2</c:v>
                </c:pt>
                <c:pt idx="5">
                  <c:v>0.10869565217391304</c:v>
                </c:pt>
                <c:pt idx="6">
                  <c:v>0.10869565217391304</c:v>
                </c:pt>
                <c:pt idx="7">
                  <c:v>0.13043478260869565</c:v>
                </c:pt>
                <c:pt idx="8">
                  <c:v>8.6956521739130432E-2</c:v>
                </c:pt>
                <c:pt idx="9">
                  <c:v>6.5217391304347824E-2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129-4202-ABF7-D5FE62451BB1}"/>
            </c:ext>
          </c:extLst>
        </c:ser>
        <c:ser>
          <c:idx val="5"/>
          <c:order val="5"/>
          <c:tx>
            <c:strRef>
              <c:f>'ОП2 Мярка 2'!$G$52</c:f>
              <c:strCache>
                <c:ptCount val="1"/>
                <c:pt idx="0">
                  <c:v>Без отговор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011633788568538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129-4202-ABF7-D5FE62451BB1}"/>
                </c:ext>
              </c:extLst>
            </c:dLbl>
            <c:dLbl>
              <c:idx val="1"/>
              <c:layout>
                <c:manualLayout>
                  <c:x val="1.213960546282245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129-4202-ABF7-D5FE62451BB1}"/>
                </c:ext>
              </c:extLst>
            </c:dLbl>
            <c:dLbl>
              <c:idx val="2"/>
              <c:layout>
                <c:manualLayout>
                  <c:x val="1.213960546282245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129-4202-ABF7-D5FE62451BB1}"/>
                </c:ext>
              </c:extLst>
            </c:dLbl>
            <c:dLbl>
              <c:idx val="6"/>
              <c:layout>
                <c:manualLayout>
                  <c:x val="1.0116337885685382E-2"/>
                  <c:y val="8.888786204872139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129-4202-ABF7-D5FE62451BB1}"/>
                </c:ext>
              </c:extLst>
            </c:dLbl>
            <c:dLbl>
              <c:idx val="9"/>
              <c:layout>
                <c:manualLayout>
                  <c:x val="1.2139605462822459E-2"/>
                  <c:y val="-2.423860653781735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129-4202-ABF7-D5FE62451B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'ОП2 Мярка 2'!$A$53:$A$62</c:f>
              <c:strCache>
                <c:ptCount val="10"/>
                <c:pt idx="0">
                  <c:v>Превенция на тормоза и насилието</c:v>
                </c:pt>
                <c:pt idx="1">
                  <c:v>Мотивация и преодоляване на проблемното поведение</c:v>
                </c:pt>
                <c:pt idx="2">
                  <c:v>Извършване на функционална оценка на учениците и определяне на нуждата от допълнителна подкрепа</c:v>
                </c:pt>
                <c:pt idx="3">
                  <c:v>Предотвратяване на напускането на училище и ефективно включване на отпаднали ученици обратно в образователната система</c:v>
                </c:pt>
                <c:pt idx="4">
                  <c:v>Работа с ученици с изявени дарби</c:v>
                </c:pt>
                <c:pt idx="5">
                  <c:v>Работата с ученици в риск (вкл. и риск от отпадане от училище) и ученици, жертва на насилие</c:v>
                </c:pt>
                <c:pt idx="6">
                  <c:v>Работа с родители на ученици в риск (вкл. и риск от отпадане от училище) и ученици, жертва на насилие</c:v>
                </c:pt>
                <c:pt idx="7">
                  <c:v>Работа с ученици със СОП</c:v>
                </c:pt>
                <c:pt idx="8">
                  <c:v>Работа с родители на ученици с изявени дарби</c:v>
                </c:pt>
                <c:pt idx="9">
                  <c:v>Работа с родители на ученици със СОП</c:v>
                </c:pt>
              </c:strCache>
            </c:strRef>
          </c:cat>
          <c:val>
            <c:numRef>
              <c:f>'ОП2 Мярка 2'!$G$53:$G$62</c:f>
              <c:numCache>
                <c:formatCode>#\ ##0.0%</c:formatCode>
                <c:ptCount val="10"/>
                <c:pt idx="0">
                  <c:v>6.5217391304347824E-2</c:v>
                </c:pt>
                <c:pt idx="1">
                  <c:v>6.5217391304347824E-2</c:v>
                </c:pt>
                <c:pt idx="2">
                  <c:v>6.5217391304347824E-2</c:v>
                </c:pt>
                <c:pt idx="3">
                  <c:v>6.5217391304347824E-2</c:v>
                </c:pt>
                <c:pt idx="4">
                  <c:v>0.13043478260869565</c:v>
                </c:pt>
                <c:pt idx="5">
                  <c:v>8.6956521739130432E-2</c:v>
                </c:pt>
                <c:pt idx="6">
                  <c:v>6.5217391304347824E-2</c:v>
                </c:pt>
                <c:pt idx="7">
                  <c:v>0.10869565217391304</c:v>
                </c:pt>
                <c:pt idx="8">
                  <c:v>0.13043478260869565</c:v>
                </c:pt>
                <c:pt idx="9">
                  <c:v>0.13043478260869565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5129-4202-ABF7-D5FE62451B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overlap val="100"/>
        <c:axId val="1670205071"/>
        <c:axId val="1670203407"/>
      </c:barChart>
      <c:catAx>
        <c:axId val="1670205071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0203407"/>
        <c:crosses val="autoZero"/>
        <c:auto val="1"/>
        <c:lblAlgn val="ctr"/>
        <c:lblOffset val="100"/>
        <c:noMultiLvlLbl val="0"/>
      </c:catAx>
      <c:valAx>
        <c:axId val="1670203407"/>
        <c:scaling>
          <c:orientation val="minMax"/>
        </c:scaling>
        <c:delete val="1"/>
        <c:axPos val="t"/>
        <c:numFmt formatCode="#,##0" sourceLinked="1"/>
        <c:majorTickMark val="none"/>
        <c:minorTickMark val="none"/>
        <c:tickLblPos val="nextTo"/>
        <c:crossAx val="16702050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200" b="1"/>
              <a:t>Доколко подготвени се чувствате по всяка от следните теми: </a:t>
            </a:r>
            <a:r>
              <a:rPr lang="en-GB" sz="1200" b="1"/>
              <a:t>(</a:t>
            </a:r>
            <a:r>
              <a:rPr lang="bg-BG" sz="1200" b="1"/>
              <a:t>Учители)</a:t>
            </a:r>
            <a:endParaRPr lang="en-US" sz="1200" b="1"/>
          </a:p>
        </c:rich>
      </c:tx>
      <c:layout>
        <c:manualLayout>
          <c:xMode val="edge"/>
          <c:yMode val="edge"/>
          <c:x val="0.16596467527401476"/>
          <c:y val="2.33463035019455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'ОП2 Мярка 2'!$B$68</c:f>
              <c:strCache>
                <c:ptCount val="1"/>
                <c:pt idx="0">
                  <c:v>В много малка степен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1984715715699342E-3"/>
                  <c:y val="-6.6266823050331082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13D-4895-AD20-8BCC0AE10D6A}"/>
                </c:ext>
              </c:extLst>
            </c:dLbl>
            <c:dLbl>
              <c:idx val="8"/>
              <c:layout>
                <c:manualLayout>
                  <c:x val="-2.0898641588296763E-3"/>
                  <c:y val="-2.32675104093663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13D-4895-AD20-8BCC0AE10D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'ОП2 Мярка 2'!$A$69:$A$78</c:f>
              <c:strCache>
                <c:ptCount val="10"/>
                <c:pt idx="0">
                  <c:v>Мотивация и преодоляване на проблемното поведение</c:v>
                </c:pt>
                <c:pt idx="1">
                  <c:v>Извършване на функционална оценка на учениците и определяне на нуждата от допълнителна подкрепа</c:v>
                </c:pt>
                <c:pt idx="2">
                  <c:v>Превенция на тормоза и насилието</c:v>
                </c:pt>
                <c:pt idx="3">
                  <c:v>Предотвратяване на напускането на училище и ефективно включване на отпаднали ученици обратно в образователната система</c:v>
                </c:pt>
                <c:pt idx="4">
                  <c:v>Работа с ученици с изявени дарби</c:v>
                </c:pt>
                <c:pt idx="5">
                  <c:v>Работа с ученици със СОП</c:v>
                </c:pt>
                <c:pt idx="6">
                  <c:v>Работа с родители на ученици с изявени дарби</c:v>
                </c:pt>
                <c:pt idx="7">
                  <c:v>Работата с ученици в риск (вкл. и риск от отпадане от училище) и ученици, жертва на насилие</c:v>
                </c:pt>
                <c:pt idx="8">
                  <c:v>Работа с родители на ученици със СОП</c:v>
                </c:pt>
                <c:pt idx="9">
                  <c:v>Работа с родители на ученици в риск (вкл. и риск от отпадане от училище) и ученици, жертва на насилие</c:v>
                </c:pt>
              </c:strCache>
            </c:strRef>
          </c:cat>
          <c:val>
            <c:numRef>
              <c:f>'ОП2 Мярка 2'!$B$69:$B$78</c:f>
              <c:numCache>
                <c:formatCode>#\ ##0.0%</c:formatCode>
                <c:ptCount val="10"/>
                <c:pt idx="0">
                  <c:v>2.5000000000000001E-2</c:v>
                </c:pt>
                <c:pt idx="1">
                  <c:v>2.5000000000000001E-2</c:v>
                </c:pt>
                <c:pt idx="2">
                  <c:v>4.3749999999999997E-2</c:v>
                </c:pt>
                <c:pt idx="3">
                  <c:v>4.3749999999999997E-2</c:v>
                </c:pt>
                <c:pt idx="4">
                  <c:v>8.1250000000000003E-2</c:v>
                </c:pt>
                <c:pt idx="5">
                  <c:v>0.11874999999999999</c:v>
                </c:pt>
                <c:pt idx="6">
                  <c:v>0.11874999999999999</c:v>
                </c:pt>
                <c:pt idx="7">
                  <c:v>9.375E-2</c:v>
                </c:pt>
                <c:pt idx="8">
                  <c:v>0.15625</c:v>
                </c:pt>
                <c:pt idx="9">
                  <c:v>0.1125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13D-4895-AD20-8BCC0AE10D6A}"/>
            </c:ext>
          </c:extLst>
        </c:ser>
        <c:ser>
          <c:idx val="1"/>
          <c:order val="1"/>
          <c:tx>
            <c:strRef>
              <c:f>'ОП2 Мярка 2'!$C$68</c:f>
              <c:strCache>
                <c:ptCount val="1"/>
                <c:pt idx="0">
                  <c:v>По-скоро в малка степен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5139173434041748E-2"/>
                  <c:y val="-4.6355462111738651E-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13D-4895-AD20-8BCC0AE10D6A}"/>
                </c:ext>
              </c:extLst>
            </c:dLbl>
            <c:dLbl>
              <c:idx val="1"/>
              <c:layout>
                <c:manualLayout>
                  <c:x val="1.8808777429467086E-2"/>
                  <c:y val="2.132998434851517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13D-4895-AD20-8BCC0AE10D6A}"/>
                </c:ext>
              </c:extLst>
            </c:dLbl>
            <c:dLbl>
              <c:idx val="6"/>
              <c:layout>
                <c:manualLayout>
                  <c:x val="1.25391849529779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13D-4895-AD20-8BCC0AE10D6A}"/>
                </c:ext>
              </c:extLst>
            </c:dLbl>
            <c:dLbl>
              <c:idx val="7"/>
              <c:layout>
                <c:manualLayout>
                  <c:x val="1.253918495297805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13D-4895-AD20-8BCC0AE10D6A}"/>
                </c:ext>
              </c:extLst>
            </c:dLbl>
            <c:dLbl>
              <c:idx val="8"/>
              <c:layout>
                <c:manualLayout>
                  <c:x val="2.0898641588297526E-3"/>
                  <c:y val="-2.32675104093663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13D-4895-AD20-8BCC0AE10D6A}"/>
                </c:ext>
              </c:extLst>
            </c:dLbl>
            <c:dLbl>
              <c:idx val="9"/>
              <c:layout>
                <c:manualLayout>
                  <c:x val="1.0449320794148381E-2"/>
                  <c:y val="-2.32693426410686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13D-4895-AD20-8BCC0AE10D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'ОП2 Мярка 2'!$A$69:$A$78</c:f>
              <c:strCache>
                <c:ptCount val="10"/>
                <c:pt idx="0">
                  <c:v>Мотивация и преодоляване на проблемното поведение</c:v>
                </c:pt>
                <c:pt idx="1">
                  <c:v>Извършване на функционална оценка на учениците и определяне на нуждата от допълнителна подкрепа</c:v>
                </c:pt>
                <c:pt idx="2">
                  <c:v>Превенция на тормоза и насилието</c:v>
                </c:pt>
                <c:pt idx="3">
                  <c:v>Предотвратяване на напускането на училище и ефективно включване на отпаднали ученици обратно в образователната система</c:v>
                </c:pt>
                <c:pt idx="4">
                  <c:v>Работа с ученици с изявени дарби</c:v>
                </c:pt>
                <c:pt idx="5">
                  <c:v>Работа с ученици със СОП</c:v>
                </c:pt>
                <c:pt idx="6">
                  <c:v>Работа с родители на ученици с изявени дарби</c:v>
                </c:pt>
                <c:pt idx="7">
                  <c:v>Работата с ученици в риск (вкл. и риск от отпадане от училище) и ученици, жертва на насилие</c:v>
                </c:pt>
                <c:pt idx="8">
                  <c:v>Работа с родители на ученици със СОП</c:v>
                </c:pt>
                <c:pt idx="9">
                  <c:v>Работа с родители на ученици в риск (вкл. и риск от отпадане от училище) и ученици, жертва на насилие</c:v>
                </c:pt>
              </c:strCache>
            </c:strRef>
          </c:cat>
          <c:val>
            <c:numRef>
              <c:f>'ОП2 Мярка 2'!$C$69:$C$78</c:f>
              <c:numCache>
                <c:formatCode>#\ ##0.0%</c:formatCode>
                <c:ptCount val="10"/>
                <c:pt idx="0">
                  <c:v>0.1</c:v>
                </c:pt>
                <c:pt idx="1">
                  <c:v>6.8750000000000006E-2</c:v>
                </c:pt>
                <c:pt idx="2">
                  <c:v>7.4999999999999997E-2</c:v>
                </c:pt>
                <c:pt idx="3">
                  <c:v>9.375E-2</c:v>
                </c:pt>
                <c:pt idx="4">
                  <c:v>7.4999999999999997E-2</c:v>
                </c:pt>
                <c:pt idx="5">
                  <c:v>0.13125000000000001</c:v>
                </c:pt>
                <c:pt idx="6">
                  <c:v>0.1</c:v>
                </c:pt>
                <c:pt idx="7">
                  <c:v>8.1250000000000003E-2</c:v>
                </c:pt>
                <c:pt idx="8">
                  <c:v>0.15625</c:v>
                </c:pt>
                <c:pt idx="9">
                  <c:v>8.7499999999999994E-2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13D-4895-AD20-8BCC0AE10D6A}"/>
            </c:ext>
          </c:extLst>
        </c:ser>
        <c:ser>
          <c:idx val="2"/>
          <c:order val="2"/>
          <c:tx>
            <c:strRef>
              <c:f>'ОП2 Мярка 2'!$D$68</c:f>
              <c:strCache>
                <c:ptCount val="1"/>
                <c:pt idx="0">
                  <c:v>Нито в малка, нито в голяма степен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'ОП2 Мярка 2'!$A$69:$A$78</c:f>
              <c:strCache>
                <c:ptCount val="10"/>
                <c:pt idx="0">
                  <c:v>Мотивация и преодоляване на проблемното поведение</c:v>
                </c:pt>
                <c:pt idx="1">
                  <c:v>Извършване на функционална оценка на учениците и определяне на нуждата от допълнителна подкрепа</c:v>
                </c:pt>
                <c:pt idx="2">
                  <c:v>Превенция на тормоза и насилието</c:v>
                </c:pt>
                <c:pt idx="3">
                  <c:v>Предотвратяване на напускането на училище и ефективно включване на отпаднали ученици обратно в образователната система</c:v>
                </c:pt>
                <c:pt idx="4">
                  <c:v>Работа с ученици с изявени дарби</c:v>
                </c:pt>
                <c:pt idx="5">
                  <c:v>Работа с ученици със СОП</c:v>
                </c:pt>
                <c:pt idx="6">
                  <c:v>Работа с родители на ученици с изявени дарби</c:v>
                </c:pt>
                <c:pt idx="7">
                  <c:v>Работата с ученици в риск (вкл. и риск от отпадане от училище) и ученици, жертва на насилие</c:v>
                </c:pt>
                <c:pt idx="8">
                  <c:v>Работа с родители на ученици със СОП</c:v>
                </c:pt>
                <c:pt idx="9">
                  <c:v>Работа с родители на ученици в риск (вкл. и риск от отпадане от училище) и ученици, жертва на насилие</c:v>
                </c:pt>
              </c:strCache>
            </c:strRef>
          </c:cat>
          <c:val>
            <c:numRef>
              <c:f>'ОП2 Мярка 2'!$D$69:$D$78</c:f>
              <c:numCache>
                <c:formatCode>#\ ##0.0%</c:formatCode>
                <c:ptCount val="10"/>
                <c:pt idx="0">
                  <c:v>0.25</c:v>
                </c:pt>
                <c:pt idx="1">
                  <c:v>0.31874999999999998</c:v>
                </c:pt>
                <c:pt idx="2">
                  <c:v>0.34375</c:v>
                </c:pt>
                <c:pt idx="3">
                  <c:v>0.33124999999999999</c:v>
                </c:pt>
                <c:pt idx="4">
                  <c:v>0.26874999999999999</c:v>
                </c:pt>
                <c:pt idx="5">
                  <c:v>0.25624999999999998</c:v>
                </c:pt>
                <c:pt idx="6">
                  <c:v>0.30625000000000002</c:v>
                </c:pt>
                <c:pt idx="7">
                  <c:v>0.38124999999999998</c:v>
                </c:pt>
                <c:pt idx="8">
                  <c:v>0.27500000000000002</c:v>
                </c:pt>
                <c:pt idx="9">
                  <c:v>0.41249999999999998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13D-4895-AD20-8BCC0AE10D6A}"/>
            </c:ext>
          </c:extLst>
        </c:ser>
        <c:ser>
          <c:idx val="3"/>
          <c:order val="3"/>
          <c:tx>
            <c:strRef>
              <c:f>'ОП2 Мярка 2'!$E$68</c:f>
              <c:strCache>
                <c:ptCount val="1"/>
                <c:pt idx="0">
                  <c:v>По-скоро в голяма степен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'ОП2 Мярка 2'!$A$69:$A$78</c:f>
              <c:strCache>
                <c:ptCount val="10"/>
                <c:pt idx="0">
                  <c:v>Мотивация и преодоляване на проблемното поведение</c:v>
                </c:pt>
                <c:pt idx="1">
                  <c:v>Извършване на функционална оценка на учениците и определяне на нуждата от допълнителна подкрепа</c:v>
                </c:pt>
                <c:pt idx="2">
                  <c:v>Превенция на тормоза и насилието</c:v>
                </c:pt>
                <c:pt idx="3">
                  <c:v>Предотвратяване на напускането на училище и ефективно включване на отпаднали ученици обратно в образователната система</c:v>
                </c:pt>
                <c:pt idx="4">
                  <c:v>Работа с ученици с изявени дарби</c:v>
                </c:pt>
                <c:pt idx="5">
                  <c:v>Работа с ученици със СОП</c:v>
                </c:pt>
                <c:pt idx="6">
                  <c:v>Работа с родители на ученици с изявени дарби</c:v>
                </c:pt>
                <c:pt idx="7">
                  <c:v>Работата с ученици в риск (вкл. и риск от отпадане от училище) и ученици, жертва на насилие</c:v>
                </c:pt>
                <c:pt idx="8">
                  <c:v>Работа с родители на ученици със СОП</c:v>
                </c:pt>
                <c:pt idx="9">
                  <c:v>Работа с родители на ученици в риск (вкл. и риск от отпадане от училище) и ученици, жертва на насилие</c:v>
                </c:pt>
              </c:strCache>
            </c:strRef>
          </c:cat>
          <c:val>
            <c:numRef>
              <c:f>'ОП2 Мярка 2'!$E$69:$E$78</c:f>
              <c:numCache>
                <c:formatCode>#\ ##0.0%</c:formatCode>
                <c:ptCount val="10"/>
                <c:pt idx="0">
                  <c:v>0.46250000000000002</c:v>
                </c:pt>
                <c:pt idx="1">
                  <c:v>0.43125000000000002</c:v>
                </c:pt>
                <c:pt idx="2">
                  <c:v>0.41249999999999998</c:v>
                </c:pt>
                <c:pt idx="3">
                  <c:v>0.40625</c:v>
                </c:pt>
                <c:pt idx="4">
                  <c:v>0.36875000000000002</c:v>
                </c:pt>
                <c:pt idx="5">
                  <c:v>0.32500000000000001</c:v>
                </c:pt>
                <c:pt idx="6">
                  <c:v>0.3125</c:v>
                </c:pt>
                <c:pt idx="7">
                  <c:v>0.29375000000000001</c:v>
                </c:pt>
                <c:pt idx="8">
                  <c:v>0.25</c:v>
                </c:pt>
                <c:pt idx="9">
                  <c:v>0.25624999999999998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A13D-4895-AD20-8BCC0AE10D6A}"/>
            </c:ext>
          </c:extLst>
        </c:ser>
        <c:ser>
          <c:idx val="4"/>
          <c:order val="4"/>
          <c:tx>
            <c:strRef>
              <c:f>'ОП2 Мярка 2'!$F$68</c:f>
              <c:strCache>
                <c:ptCount val="1"/>
                <c:pt idx="0">
                  <c:v>В много голяма степен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2757814161173719E-2"/>
                  <c:y val="2.0566842751921558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13D-4895-AD20-8BCC0AE10D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'ОП2 Мярка 2'!$A$69:$A$78</c:f>
              <c:strCache>
                <c:ptCount val="10"/>
                <c:pt idx="0">
                  <c:v>Мотивация и преодоляване на проблемното поведение</c:v>
                </c:pt>
                <c:pt idx="1">
                  <c:v>Извършване на функционална оценка на учениците и определяне на нуждата от допълнителна подкрепа</c:v>
                </c:pt>
                <c:pt idx="2">
                  <c:v>Превенция на тормоза и насилието</c:v>
                </c:pt>
                <c:pt idx="3">
                  <c:v>Предотвратяване на напускането на училище и ефективно включване на отпаднали ученици обратно в образователната система</c:v>
                </c:pt>
                <c:pt idx="4">
                  <c:v>Работа с ученици с изявени дарби</c:v>
                </c:pt>
                <c:pt idx="5">
                  <c:v>Работа с ученици със СОП</c:v>
                </c:pt>
                <c:pt idx="6">
                  <c:v>Работа с родители на ученици с изявени дарби</c:v>
                </c:pt>
                <c:pt idx="7">
                  <c:v>Работата с ученици в риск (вкл. и риск от отпадане от училище) и ученици, жертва на насилие</c:v>
                </c:pt>
                <c:pt idx="8">
                  <c:v>Работа с родители на ученици със СОП</c:v>
                </c:pt>
                <c:pt idx="9">
                  <c:v>Работа с родители на ученици в риск (вкл. и риск от отпадане от училище) и ученици, жертва на насилие</c:v>
                </c:pt>
              </c:strCache>
            </c:strRef>
          </c:cat>
          <c:val>
            <c:numRef>
              <c:f>'ОП2 Мярка 2'!$F$69:$F$78</c:f>
              <c:numCache>
                <c:formatCode>#\ ##0.0%</c:formatCode>
                <c:ptCount val="10"/>
                <c:pt idx="0">
                  <c:v>0.13125000000000001</c:v>
                </c:pt>
                <c:pt idx="1">
                  <c:v>0.13750000000000001</c:v>
                </c:pt>
                <c:pt idx="2">
                  <c:v>0.11874999999999999</c:v>
                </c:pt>
                <c:pt idx="3">
                  <c:v>0.1</c:v>
                </c:pt>
                <c:pt idx="4">
                  <c:v>0.1</c:v>
                </c:pt>
                <c:pt idx="5">
                  <c:v>9.375E-2</c:v>
                </c:pt>
                <c:pt idx="6">
                  <c:v>8.7499999999999994E-2</c:v>
                </c:pt>
                <c:pt idx="7">
                  <c:v>7.4999999999999997E-2</c:v>
                </c:pt>
                <c:pt idx="8">
                  <c:v>9.375E-2</c:v>
                </c:pt>
                <c:pt idx="9">
                  <c:v>6.25E-2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A13D-4895-AD20-8BCC0AE10D6A}"/>
            </c:ext>
          </c:extLst>
        </c:ser>
        <c:ser>
          <c:idx val="5"/>
          <c:order val="5"/>
          <c:tx>
            <c:strRef>
              <c:f>'ОП2 Мярка 2'!$G$68</c:f>
              <c:strCache>
                <c:ptCount val="1"/>
                <c:pt idx="0">
                  <c:v>Без отговор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1894535402934299E-2"/>
                  <c:y val="2.0566842751921558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13D-4895-AD20-8BCC0AE10D6A}"/>
                </c:ext>
              </c:extLst>
            </c:dLbl>
            <c:dLbl>
              <c:idx val="1"/>
              <c:layout>
                <c:manualLayout>
                  <c:x val="2.3389325962151663E-2"/>
                  <c:y val="-5.22397805929212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13D-4895-AD20-8BCC0AE10D6A}"/>
                </c:ext>
              </c:extLst>
            </c:dLbl>
            <c:dLbl>
              <c:idx val="2"/>
              <c:layout>
                <c:manualLayout>
                  <c:x val="2.338932596215166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A13D-4895-AD20-8BCC0AE10D6A}"/>
                </c:ext>
              </c:extLst>
            </c:dLbl>
            <c:dLbl>
              <c:idx val="3"/>
              <c:layout>
                <c:manualLayout>
                  <c:x val="2.9768233042738523E-2"/>
                  <c:y val="4.788591236136551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13D-4895-AD20-8BCC0AE10D6A}"/>
                </c:ext>
              </c:extLst>
            </c:dLbl>
            <c:dLbl>
              <c:idx val="4"/>
              <c:layout>
                <c:manualLayout>
                  <c:x val="5.0538421387638498E-2"/>
                  <c:y val="6.4692635584442969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A13D-4895-AD20-8BCC0AE10D6A}"/>
                </c:ext>
              </c:extLst>
            </c:dLbl>
            <c:dLbl>
              <c:idx val="5"/>
              <c:layout>
                <c:manualLayout>
                  <c:x val="4.2526047203912398E-2"/>
                  <c:y val="-7.83576142051069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A13D-4895-AD20-8BCC0AE10D6A}"/>
                </c:ext>
              </c:extLst>
            </c:dLbl>
            <c:dLbl>
              <c:idx val="6"/>
              <c:layout>
                <c:manualLayout>
                  <c:x val="4.2526047203912398E-2"/>
                  <c:y val="-5.223772390864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A13D-4895-AD20-8BCC0AE10D6A}"/>
                </c:ext>
              </c:extLst>
            </c:dLbl>
            <c:dLbl>
              <c:idx val="7"/>
              <c:layout>
                <c:manualLayout>
                  <c:x val="4.4652349564107859E-2"/>
                  <c:y val="-1.028342136698217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4933105188345183E-2"/>
                      <c:h val="3.652876941381412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5-A13D-4895-AD20-8BCC0AE10D6A}"/>
                </c:ext>
              </c:extLst>
            </c:dLbl>
            <c:dLbl>
              <c:idx val="8"/>
              <c:layout>
                <c:manualLayout>
                  <c:x val="3.827344248352115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A13D-4895-AD20-8BCC0AE10D6A}"/>
                </c:ext>
              </c:extLst>
            </c:dLbl>
            <c:dLbl>
              <c:idx val="9"/>
              <c:layout>
                <c:manualLayout>
                  <c:x val="3.4020837763129919E-2"/>
                  <c:y val="2.0566842762695886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A13D-4895-AD20-8BCC0AE10D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'ОП2 Мярка 2'!$A$69:$A$78</c:f>
              <c:strCache>
                <c:ptCount val="10"/>
                <c:pt idx="0">
                  <c:v>Мотивация и преодоляване на проблемното поведение</c:v>
                </c:pt>
                <c:pt idx="1">
                  <c:v>Извършване на функционална оценка на учениците и определяне на нуждата от допълнителна подкрепа</c:v>
                </c:pt>
                <c:pt idx="2">
                  <c:v>Превенция на тормоза и насилието</c:v>
                </c:pt>
                <c:pt idx="3">
                  <c:v>Предотвратяване на напускането на училище и ефективно включване на отпаднали ученици обратно в образователната система</c:v>
                </c:pt>
                <c:pt idx="4">
                  <c:v>Работа с ученици с изявени дарби</c:v>
                </c:pt>
                <c:pt idx="5">
                  <c:v>Работа с ученици със СОП</c:v>
                </c:pt>
                <c:pt idx="6">
                  <c:v>Работа с родители на ученици с изявени дарби</c:v>
                </c:pt>
                <c:pt idx="7">
                  <c:v>Работата с ученици в риск (вкл. и риск от отпадане от училище) и ученици, жертва на насилие</c:v>
                </c:pt>
                <c:pt idx="8">
                  <c:v>Работа с родители на ученици със СОП</c:v>
                </c:pt>
                <c:pt idx="9">
                  <c:v>Работа с родители на ученици в риск (вкл. и риск от отпадане от училище) и ученици, жертва на насилие</c:v>
                </c:pt>
              </c:strCache>
            </c:strRef>
          </c:cat>
          <c:val>
            <c:numRef>
              <c:f>'ОП2 Мярка 2'!$G$69:$G$78</c:f>
              <c:numCache>
                <c:formatCode>#\ ##0.0%</c:formatCode>
                <c:ptCount val="10"/>
                <c:pt idx="0">
                  <c:v>3.125E-2</c:v>
                </c:pt>
                <c:pt idx="1">
                  <c:v>1.8749999999999999E-2</c:v>
                </c:pt>
                <c:pt idx="2">
                  <c:v>6.2500000000000003E-3</c:v>
                </c:pt>
                <c:pt idx="3">
                  <c:v>2.5000000000000001E-2</c:v>
                </c:pt>
                <c:pt idx="4">
                  <c:v>0.10625</c:v>
                </c:pt>
                <c:pt idx="5">
                  <c:v>7.4999999999999997E-2</c:v>
                </c:pt>
                <c:pt idx="6">
                  <c:v>7.4999999999999997E-2</c:v>
                </c:pt>
                <c:pt idx="7">
                  <c:v>7.4999999999999997E-2</c:v>
                </c:pt>
                <c:pt idx="8">
                  <c:v>6.8750000000000006E-2</c:v>
                </c:pt>
                <c:pt idx="9">
                  <c:v>6.8750000000000006E-2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A13D-4895-AD20-8BCC0AE10D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overlap val="100"/>
        <c:axId val="1670205071"/>
        <c:axId val="1670203407"/>
      </c:barChart>
      <c:catAx>
        <c:axId val="1670205071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0203407"/>
        <c:crosses val="autoZero"/>
        <c:auto val="1"/>
        <c:lblAlgn val="ctr"/>
        <c:lblOffset val="100"/>
        <c:noMultiLvlLbl val="0"/>
      </c:catAx>
      <c:valAx>
        <c:axId val="1670203407"/>
        <c:scaling>
          <c:orientation val="minMax"/>
        </c:scaling>
        <c:delete val="1"/>
        <c:axPos val="t"/>
        <c:numFmt formatCode="#\ ##0.0%" sourceLinked="1"/>
        <c:majorTickMark val="none"/>
        <c:minorTickMark val="none"/>
        <c:tickLblPos val="nextTo"/>
        <c:crossAx val="16702050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200" b="1" dirty="0"/>
              <a:t>По кои от следните теми  бихте желали да получат допълнително обучение педагогическите специалисти във Вашия екип: (училища)</a:t>
            </a:r>
            <a:endParaRPr lang="en-US" sz="12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'ОП2 Мярка 2'!$C$94</c:f>
              <c:strCache>
                <c:ptCount val="1"/>
                <c:pt idx="0">
                  <c:v>Директори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'ОП2 Мярка 2'!$B$95:$B$105</c:f>
              <c:strCache>
                <c:ptCount val="11"/>
                <c:pt idx="0">
                  <c:v>Работа с ученици със СОП</c:v>
                </c:pt>
                <c:pt idx="1">
                  <c:v>Мотивация и преодоляване на проблемното поведение</c:v>
                </c:pt>
                <c:pt idx="2">
                  <c:v>Работата с  ученици  в риск (вкл. и риск от отпадане от учил</c:v>
                </c:pt>
                <c:pt idx="3">
                  <c:v>Превенция на тормоза и насилието</c:v>
                </c:pt>
                <c:pt idx="4">
                  <c:v>Извършване на функционална оценка на учениците и определяне</c:v>
                </c:pt>
                <c:pt idx="5">
                  <c:v>Работа с родители на  ученици със СОП</c:v>
                </c:pt>
                <c:pt idx="6">
                  <c:v>Работа с родители на  ученици в риск (вкл. и риск от отпадан</c:v>
                </c:pt>
                <c:pt idx="7">
                  <c:v>Предотвратяване на напускането на училище и ефективно включв</c:v>
                </c:pt>
                <c:pt idx="8">
                  <c:v>Работа с ученици с изявени дарби</c:v>
                </c:pt>
                <c:pt idx="9">
                  <c:v>Работа с родители на  ученици с изявени дарби</c:v>
                </c:pt>
                <c:pt idx="10">
                  <c:v>Педагогическите специалисти в моя екип нямат нужда от допълн</c:v>
                </c:pt>
              </c:strCache>
            </c:strRef>
          </c:cat>
          <c:val>
            <c:numRef>
              <c:f>'ОП2 Мярка 2'!$C$95:$C$105</c:f>
              <c:numCache>
                <c:formatCode>#\ ##0.0%</c:formatCode>
                <c:ptCount val="11"/>
                <c:pt idx="0">
                  <c:v>0.54347826086956519</c:v>
                </c:pt>
                <c:pt idx="1">
                  <c:v>0.5</c:v>
                </c:pt>
                <c:pt idx="2">
                  <c:v>0.34782608695652173</c:v>
                </c:pt>
                <c:pt idx="3">
                  <c:v>0.32608695652173914</c:v>
                </c:pt>
                <c:pt idx="4">
                  <c:v>0.32608695652173914</c:v>
                </c:pt>
                <c:pt idx="5">
                  <c:v>0.32608695652173914</c:v>
                </c:pt>
                <c:pt idx="6">
                  <c:v>0.2608695652173913</c:v>
                </c:pt>
                <c:pt idx="7">
                  <c:v>0.2391304347826087</c:v>
                </c:pt>
                <c:pt idx="8">
                  <c:v>0.2391304347826087</c:v>
                </c:pt>
                <c:pt idx="9">
                  <c:v>0.10869565217391304</c:v>
                </c:pt>
                <c:pt idx="10">
                  <c:v>2.1739130434782608E-2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5A-427B-9E2F-1296EE07D07B}"/>
            </c:ext>
          </c:extLst>
        </c:ser>
        <c:ser>
          <c:idx val="1"/>
          <c:order val="1"/>
          <c:tx>
            <c:strRef>
              <c:f>'ОП2 Мярка 2'!$D$94</c:f>
              <c:strCache>
                <c:ptCount val="1"/>
                <c:pt idx="0">
                  <c:v>Учители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'ОП2 Мярка 2'!$B$95:$B$105</c:f>
              <c:strCache>
                <c:ptCount val="11"/>
                <c:pt idx="0">
                  <c:v>Работа с ученици със СОП</c:v>
                </c:pt>
                <c:pt idx="1">
                  <c:v>Мотивация и преодоляване на проблемното поведение</c:v>
                </c:pt>
                <c:pt idx="2">
                  <c:v>Работата с  ученици  в риск (вкл. и риск от отпадане от учил</c:v>
                </c:pt>
                <c:pt idx="3">
                  <c:v>Превенция на тормоза и насилието</c:v>
                </c:pt>
                <c:pt idx="4">
                  <c:v>Извършване на функционална оценка на учениците и определяне</c:v>
                </c:pt>
                <c:pt idx="5">
                  <c:v>Работа с родители на  ученици със СОП</c:v>
                </c:pt>
                <c:pt idx="6">
                  <c:v>Работа с родители на  ученици в риск (вкл. и риск от отпадан</c:v>
                </c:pt>
                <c:pt idx="7">
                  <c:v>Предотвратяване на напускането на училище и ефективно включв</c:v>
                </c:pt>
                <c:pt idx="8">
                  <c:v>Работа с ученици с изявени дарби</c:v>
                </c:pt>
                <c:pt idx="9">
                  <c:v>Работа с родители на  ученици с изявени дарби</c:v>
                </c:pt>
                <c:pt idx="10">
                  <c:v>Педагогическите специалисти в моя екип нямат нужда от допълн</c:v>
                </c:pt>
              </c:strCache>
            </c:strRef>
          </c:cat>
          <c:val>
            <c:numRef>
              <c:f>'ОП2 Мярка 2'!$D$95:$D$105</c:f>
              <c:numCache>
                <c:formatCode>#\ ##0.0%</c:formatCode>
                <c:ptCount val="11"/>
                <c:pt idx="0">
                  <c:v>0.28125</c:v>
                </c:pt>
                <c:pt idx="1">
                  <c:v>0.64375000000000004</c:v>
                </c:pt>
                <c:pt idx="2">
                  <c:v>0.16875000000000001</c:v>
                </c:pt>
                <c:pt idx="3">
                  <c:v>0.30625000000000002</c:v>
                </c:pt>
                <c:pt idx="4">
                  <c:v>0.16250000000000001</c:v>
                </c:pt>
                <c:pt idx="5">
                  <c:v>0.20624999999999999</c:v>
                </c:pt>
                <c:pt idx="6">
                  <c:v>0.13750000000000001</c:v>
                </c:pt>
                <c:pt idx="7">
                  <c:v>0.11874999999999999</c:v>
                </c:pt>
                <c:pt idx="8">
                  <c:v>0.33750000000000002</c:v>
                </c:pt>
                <c:pt idx="9">
                  <c:v>0.17499999999999999</c:v>
                </c:pt>
                <c:pt idx="10">
                  <c:v>9.375E-2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5A-427B-9E2F-1296EE07D0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1880903711"/>
        <c:axId val="1880905375"/>
      </c:barChart>
      <c:catAx>
        <c:axId val="1880903711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0905375"/>
        <c:crosses val="autoZero"/>
        <c:auto val="1"/>
        <c:lblAlgn val="ctr"/>
        <c:lblOffset val="100"/>
        <c:noMultiLvlLbl val="0"/>
      </c:catAx>
      <c:valAx>
        <c:axId val="1880905375"/>
        <c:scaling>
          <c:orientation val="minMax"/>
        </c:scaling>
        <c:delete val="1"/>
        <c:axPos val="t"/>
        <c:numFmt formatCode="#\ ##0.0%" sourceLinked="1"/>
        <c:majorTickMark val="none"/>
        <c:minorTickMark val="none"/>
        <c:tickLblPos val="nextTo"/>
        <c:crossAx val="18809037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200" b="1" dirty="0"/>
              <a:t>По кои от следните теми има нужда от допълнително обучение за педагогическите специалисти: (детски градини) </a:t>
            </a:r>
            <a:endParaRPr lang="en-US" sz="12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49171931497051524"/>
          <c:y val="0.17552278802048085"/>
          <c:w val="0.47974875325336425"/>
          <c:h val="0.7468780548662523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DATA!$C$130</c:f>
              <c:strCache>
                <c:ptCount val="1"/>
                <c:pt idx="0">
                  <c:v>Учители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DATA!$B$131:$B$141</c:f>
              <c:strCache>
                <c:ptCount val="11"/>
                <c:pt idx="0">
                  <c:v>Нямам нужда/  Педагогическите специалисти в моя екип нямат нужда от допълнителни обучения по изброените теми</c:v>
                </c:pt>
                <c:pt idx="1">
                  <c:v>Работа с родители на  деца в риск (вкл. и риск от отпадане от детска градина) и  деца, жертва на насилие</c:v>
                </c:pt>
                <c:pt idx="2">
                  <c:v>Превенция на тормоза и насилието</c:v>
                </c:pt>
                <c:pt idx="3">
                  <c:v>Предотвратяване на  ранното напускане на детска градина</c:v>
                </c:pt>
                <c:pt idx="4">
                  <c:v>Работата с  деца  в риск (вкл. и риск от отпадане от детска градина) и  деца, жертва на насилие </c:v>
                </c:pt>
                <c:pt idx="5">
                  <c:v>Работа с родители на  деца с изявени дарби</c:v>
                </c:pt>
                <c:pt idx="6">
                  <c:v>Работа с родители на  деца със СОП</c:v>
                </c:pt>
                <c:pt idx="7">
                  <c:v>Работа с деца с изявени дарби</c:v>
                </c:pt>
                <c:pt idx="8">
                  <c:v>Извършване на функционална оценка на децата и определяне на нуждата от допълнителна подкрепа </c:v>
                </c:pt>
                <c:pt idx="9">
                  <c:v>Работа с деца със СОП</c:v>
                </c:pt>
                <c:pt idx="10">
                  <c:v>Мотивация и преодоляване на проблемното поведение</c:v>
                </c:pt>
              </c:strCache>
            </c:strRef>
          </c:cat>
          <c:val>
            <c:numRef>
              <c:f>DATA!$C$131:$C$141</c:f>
              <c:numCache>
                <c:formatCode>#\ ##0.0%</c:formatCode>
                <c:ptCount val="11"/>
                <c:pt idx="0">
                  <c:v>1.2195121951219513E-2</c:v>
                </c:pt>
                <c:pt idx="1">
                  <c:v>0.31707317073170732</c:v>
                </c:pt>
                <c:pt idx="2">
                  <c:v>0.28048780487804875</c:v>
                </c:pt>
                <c:pt idx="3">
                  <c:v>0.14634146341463417</c:v>
                </c:pt>
                <c:pt idx="4">
                  <c:v>0.36585365853658536</c:v>
                </c:pt>
                <c:pt idx="5">
                  <c:v>0.17073170731707318</c:v>
                </c:pt>
                <c:pt idx="6">
                  <c:v>0.41463414634146339</c:v>
                </c:pt>
                <c:pt idx="7">
                  <c:v>0.32926829268292684</c:v>
                </c:pt>
                <c:pt idx="8">
                  <c:v>0.35365853658536589</c:v>
                </c:pt>
                <c:pt idx="9">
                  <c:v>0.54878048780487798</c:v>
                </c:pt>
                <c:pt idx="10">
                  <c:v>0.52439024390243905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3D-4CF5-9B29-0AC4B74ECD8B}"/>
            </c:ext>
          </c:extLst>
        </c:ser>
        <c:ser>
          <c:idx val="1"/>
          <c:order val="1"/>
          <c:tx>
            <c:strRef>
              <c:f>DATA!$D$130</c:f>
              <c:strCache>
                <c:ptCount val="1"/>
                <c:pt idx="0">
                  <c:v>Директори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DATA!$B$131:$B$141</c:f>
              <c:strCache>
                <c:ptCount val="11"/>
                <c:pt idx="0">
                  <c:v>Нямам нужда/  Педагогическите специалисти в моя екип нямат нужда от допълнителни обучения по изброените теми</c:v>
                </c:pt>
                <c:pt idx="1">
                  <c:v>Работа с родители на  деца в риск (вкл. и риск от отпадане от детска градина) и  деца, жертва на насилие</c:v>
                </c:pt>
                <c:pt idx="2">
                  <c:v>Превенция на тормоза и насилието</c:v>
                </c:pt>
                <c:pt idx="3">
                  <c:v>Предотвратяване на  ранното напускане на детска градина</c:v>
                </c:pt>
                <c:pt idx="4">
                  <c:v>Работата с  деца  в риск (вкл. и риск от отпадане от детска градина) и  деца, жертва на насилие </c:v>
                </c:pt>
                <c:pt idx="5">
                  <c:v>Работа с родители на  деца с изявени дарби</c:v>
                </c:pt>
                <c:pt idx="6">
                  <c:v>Работа с родители на  деца със СОП</c:v>
                </c:pt>
                <c:pt idx="7">
                  <c:v>Работа с деца с изявени дарби</c:v>
                </c:pt>
                <c:pt idx="8">
                  <c:v>Извършване на функционална оценка на децата и определяне на нуждата от допълнителна подкрепа </c:v>
                </c:pt>
                <c:pt idx="9">
                  <c:v>Работа с деца със СОП</c:v>
                </c:pt>
                <c:pt idx="10">
                  <c:v>Мотивация и преодоляване на проблемното поведение</c:v>
                </c:pt>
              </c:strCache>
            </c:strRef>
          </c:cat>
          <c:val>
            <c:numRef>
              <c:f>DATA!$D$131:$D$141</c:f>
              <c:numCache>
                <c:formatCode>#\ ##0.0%</c:formatCode>
                <c:ptCount val="11"/>
                <c:pt idx="0">
                  <c:v>5.405405405405405E-2</c:v>
                </c:pt>
                <c:pt idx="1">
                  <c:v>0.1891891891891892</c:v>
                </c:pt>
                <c:pt idx="2">
                  <c:v>0.29729729729729731</c:v>
                </c:pt>
                <c:pt idx="3">
                  <c:v>0.29729729729729731</c:v>
                </c:pt>
                <c:pt idx="4">
                  <c:v>0.32432432432432434</c:v>
                </c:pt>
                <c:pt idx="5">
                  <c:v>0.35135135135135137</c:v>
                </c:pt>
                <c:pt idx="6">
                  <c:v>0.4324324324324324</c:v>
                </c:pt>
                <c:pt idx="7">
                  <c:v>0.4324324324324324</c:v>
                </c:pt>
                <c:pt idx="8">
                  <c:v>0.45945945945945943</c:v>
                </c:pt>
                <c:pt idx="9">
                  <c:v>0.54054054054054057</c:v>
                </c:pt>
                <c:pt idx="10">
                  <c:v>0.56756756756756754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83D-4CF5-9B29-0AC4B74ECD8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2"/>
        <c:axId val="622911056"/>
        <c:axId val="622914008"/>
      </c:barChart>
      <c:catAx>
        <c:axId val="6229110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2914008"/>
        <c:crosses val="autoZero"/>
        <c:auto val="1"/>
        <c:lblAlgn val="ctr"/>
        <c:lblOffset val="100"/>
        <c:noMultiLvlLbl val="0"/>
      </c:catAx>
      <c:valAx>
        <c:axId val="622914008"/>
        <c:scaling>
          <c:orientation val="minMax"/>
        </c:scaling>
        <c:delete val="1"/>
        <c:axPos val="b"/>
        <c:numFmt formatCode="#\ ##0.0%" sourceLinked="1"/>
        <c:majorTickMark val="none"/>
        <c:minorTickMark val="none"/>
        <c:tickLblPos val="nextTo"/>
        <c:crossAx val="622911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100"/>
      </a:pPr>
      <a:endParaRPr lang="en-US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200" b="1" dirty="0"/>
              <a:t>Как бихте оценили взаимодействието си с:  (Директори)</a:t>
            </a:r>
            <a:endParaRPr lang="en-US" sz="12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'[Graphics2.xlsx]ОП2 Мярка 3'!$B$2</c:f>
              <c:strCache>
                <c:ptCount val="1"/>
                <c:pt idx="0">
                  <c:v>Много лошо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'[Graphics2.xlsx]ОП2 Мярка 3'!$A$3:$A$11</c:f>
              <c:strCache>
                <c:ptCount val="9"/>
                <c:pt idx="0">
                  <c:v>Регионалното управление на образованието (РУО)</c:v>
                </c:pt>
                <c:pt idx="1">
                  <c:v>Регионалния център за подкрепа на процеса на приобщаващо образование (РЦПППО)</c:v>
                </c:pt>
                <c:pt idx="2">
                  <c:v>Местните комисии за борба с противообществените прояви на малолетни и непълнолетни</c:v>
                </c:pt>
                <c:pt idx="3">
                  <c:v>Специалистите от общинските социални институции</c:v>
                </c:pt>
                <c:pt idx="4">
                  <c:v>Отдел  "Закрила на детето"</c:v>
                </c:pt>
                <c:pt idx="5">
                  <c:v>Родителите на ученици със СОП</c:v>
                </c:pt>
                <c:pt idx="6">
                  <c:v>Родителите на ученици в риск</c:v>
                </c:pt>
                <c:pt idx="7">
                  <c:v>Гражданския сектор (НПО)</c:v>
                </c:pt>
                <c:pt idx="8">
                  <c:v>Родителите на ученици с изявени дарби</c:v>
                </c:pt>
              </c:strCache>
            </c:strRef>
          </c:cat>
          <c:val>
            <c:numRef>
              <c:f>'[Graphics2.xlsx]ОП2 Мярка 3'!$B$3:$B$11</c:f>
              <c:numCache>
                <c:formatCode>#\ ##0.0%</c:formatCode>
                <c:ptCount val="9"/>
                <c:pt idx="0">
                  <c:v>0</c:v>
                </c:pt>
                <c:pt idx="1">
                  <c:v>0</c:v>
                </c:pt>
                <c:pt idx="2">
                  <c:v>2.1739130434782608E-2</c:v>
                </c:pt>
                <c:pt idx="3">
                  <c:v>2.1739130434782608E-2</c:v>
                </c:pt>
                <c:pt idx="4">
                  <c:v>2.1739130434782608E-2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78-431B-9457-1A2BA0BE73B5}"/>
            </c:ext>
          </c:extLst>
        </c:ser>
        <c:ser>
          <c:idx val="1"/>
          <c:order val="1"/>
          <c:tx>
            <c:strRef>
              <c:f>'[Graphics2.xlsx]ОП2 Мярка 3'!$C$2</c:f>
              <c:strCache>
                <c:ptCount val="1"/>
                <c:pt idx="0">
                  <c:v>По-скоро лошо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978-431B-9457-1A2BA0BE73B5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978-431B-9457-1A2BA0BE73B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978-431B-9457-1A2BA0BE73B5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978-431B-9457-1A2BA0BE73B5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978-431B-9457-1A2BA0BE73B5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978-431B-9457-1A2BA0BE73B5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978-431B-9457-1A2BA0BE73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'[Graphics2.xlsx]ОП2 Мярка 3'!$A$3:$A$11</c:f>
              <c:strCache>
                <c:ptCount val="9"/>
                <c:pt idx="0">
                  <c:v>Регионалното управление на образованието (РУО)</c:v>
                </c:pt>
                <c:pt idx="1">
                  <c:v>Регионалния център за подкрепа на процеса на приобщаващо образование (РЦПППО)</c:v>
                </c:pt>
                <c:pt idx="2">
                  <c:v>Местните комисии за борба с противообществените прояви на малолетни и непълнолетни</c:v>
                </c:pt>
                <c:pt idx="3">
                  <c:v>Специалистите от общинските социални институции</c:v>
                </c:pt>
                <c:pt idx="4">
                  <c:v>Отдел  "Закрила на детето"</c:v>
                </c:pt>
                <c:pt idx="5">
                  <c:v>Родителите на ученици със СОП</c:v>
                </c:pt>
                <c:pt idx="6">
                  <c:v>Родителите на ученици в риск</c:v>
                </c:pt>
                <c:pt idx="7">
                  <c:v>Гражданския сектор (НПО)</c:v>
                </c:pt>
                <c:pt idx="8">
                  <c:v>Родителите на ученици с изявени дарби</c:v>
                </c:pt>
              </c:strCache>
            </c:strRef>
          </c:cat>
          <c:val>
            <c:numRef>
              <c:f>'[Graphics2.xlsx]ОП2 Мярка 3'!$C$3:$C$11</c:f>
              <c:numCache>
                <c:formatCode>#\ ##0.0%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2.1739130434782608E-2</c:v>
                </c:pt>
                <c:pt idx="5">
                  <c:v>0</c:v>
                </c:pt>
                <c:pt idx="6">
                  <c:v>6.5217391304347824E-2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978-431B-9457-1A2BA0BE73B5}"/>
            </c:ext>
          </c:extLst>
        </c:ser>
        <c:ser>
          <c:idx val="2"/>
          <c:order val="2"/>
          <c:tx>
            <c:strRef>
              <c:f>'[Graphics2.xlsx]ОП2 Мярка 3'!$D$2</c:f>
              <c:strCache>
                <c:ptCount val="1"/>
                <c:pt idx="0">
                  <c:v>Нито добро, нито лошо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-4.3715846994535519E-3"/>
                  <c:y val="1.9299058205959549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978-431B-9457-1A2BA0BE73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'[Graphics2.xlsx]ОП2 Мярка 3'!$A$3:$A$11</c:f>
              <c:strCache>
                <c:ptCount val="9"/>
                <c:pt idx="0">
                  <c:v>Регионалното управление на образованието (РУО)</c:v>
                </c:pt>
                <c:pt idx="1">
                  <c:v>Регионалния център за подкрепа на процеса на приобщаващо образование (РЦПППО)</c:v>
                </c:pt>
                <c:pt idx="2">
                  <c:v>Местните комисии за борба с противообществените прояви на малолетни и непълнолетни</c:v>
                </c:pt>
                <c:pt idx="3">
                  <c:v>Специалистите от общинските социални институции</c:v>
                </c:pt>
                <c:pt idx="4">
                  <c:v>Отдел  "Закрила на детето"</c:v>
                </c:pt>
                <c:pt idx="5">
                  <c:v>Родителите на ученици със СОП</c:v>
                </c:pt>
                <c:pt idx="6">
                  <c:v>Родителите на ученици в риск</c:v>
                </c:pt>
                <c:pt idx="7">
                  <c:v>Гражданския сектор (НПО)</c:v>
                </c:pt>
                <c:pt idx="8">
                  <c:v>Родителите на ученици с изявени дарби</c:v>
                </c:pt>
              </c:strCache>
            </c:strRef>
          </c:cat>
          <c:val>
            <c:numRef>
              <c:f>'[Graphics2.xlsx]ОП2 Мярка 3'!$D$3:$D$11</c:f>
              <c:numCache>
                <c:formatCode>#\ ##0.0%</c:formatCode>
                <c:ptCount val="9"/>
                <c:pt idx="0">
                  <c:v>4.3478260869565216E-2</c:v>
                </c:pt>
                <c:pt idx="1">
                  <c:v>0.10869565217391304</c:v>
                </c:pt>
                <c:pt idx="2">
                  <c:v>0.13043478260869565</c:v>
                </c:pt>
                <c:pt idx="3">
                  <c:v>0.15217391304347827</c:v>
                </c:pt>
                <c:pt idx="4">
                  <c:v>0.2391304347826087</c:v>
                </c:pt>
                <c:pt idx="5">
                  <c:v>0.15217391304347827</c:v>
                </c:pt>
                <c:pt idx="6">
                  <c:v>0.2391304347826087</c:v>
                </c:pt>
                <c:pt idx="7">
                  <c:v>0.21739130434782608</c:v>
                </c:pt>
                <c:pt idx="8">
                  <c:v>0.13043478260869565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978-431B-9457-1A2BA0BE73B5}"/>
            </c:ext>
          </c:extLst>
        </c:ser>
        <c:ser>
          <c:idx val="3"/>
          <c:order val="3"/>
          <c:tx>
            <c:strRef>
              <c:f>'[Graphics2.xlsx]ОП2 Мярка 3'!$E$2</c:f>
              <c:strCache>
                <c:ptCount val="1"/>
                <c:pt idx="0">
                  <c:v>По-скоро добро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'[Graphics2.xlsx]ОП2 Мярка 3'!$A$3:$A$11</c:f>
              <c:strCache>
                <c:ptCount val="9"/>
                <c:pt idx="0">
                  <c:v>Регионалното управление на образованието (РУО)</c:v>
                </c:pt>
                <c:pt idx="1">
                  <c:v>Регионалния център за подкрепа на процеса на приобщаващо образование (РЦПППО)</c:v>
                </c:pt>
                <c:pt idx="2">
                  <c:v>Местните комисии за борба с противообществените прояви на малолетни и непълнолетни</c:v>
                </c:pt>
                <c:pt idx="3">
                  <c:v>Специалистите от общинските социални институции</c:v>
                </c:pt>
                <c:pt idx="4">
                  <c:v>Отдел  "Закрила на детето"</c:v>
                </c:pt>
                <c:pt idx="5">
                  <c:v>Родителите на ученици със СОП</c:v>
                </c:pt>
                <c:pt idx="6">
                  <c:v>Родителите на ученици в риск</c:v>
                </c:pt>
                <c:pt idx="7">
                  <c:v>Гражданския сектор (НПО)</c:v>
                </c:pt>
                <c:pt idx="8">
                  <c:v>Родителите на ученици с изявени дарби</c:v>
                </c:pt>
              </c:strCache>
            </c:strRef>
          </c:cat>
          <c:val>
            <c:numRef>
              <c:f>'[Graphics2.xlsx]ОП2 Мярка 3'!$E$3:$E$11</c:f>
              <c:numCache>
                <c:formatCode>#\ ##0.0%</c:formatCode>
                <c:ptCount val="9"/>
                <c:pt idx="0">
                  <c:v>0.21739130434782608</c:v>
                </c:pt>
                <c:pt idx="1">
                  <c:v>0.10869565217391304</c:v>
                </c:pt>
                <c:pt idx="2">
                  <c:v>0.21739130434782608</c:v>
                </c:pt>
                <c:pt idx="3">
                  <c:v>0.28260869565217389</c:v>
                </c:pt>
                <c:pt idx="4">
                  <c:v>0.2608695652173913</c:v>
                </c:pt>
                <c:pt idx="5">
                  <c:v>0.41304347826086951</c:v>
                </c:pt>
                <c:pt idx="6">
                  <c:v>0.43478260869565216</c:v>
                </c:pt>
                <c:pt idx="7">
                  <c:v>0.34782608695652173</c:v>
                </c:pt>
                <c:pt idx="8">
                  <c:v>0.32608695652173914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9978-431B-9457-1A2BA0BE73B5}"/>
            </c:ext>
          </c:extLst>
        </c:ser>
        <c:ser>
          <c:idx val="4"/>
          <c:order val="4"/>
          <c:tx>
            <c:strRef>
              <c:f>'[Graphics2.xlsx]ОП2 Мярка 3'!$F$2</c:f>
              <c:strCache>
                <c:ptCount val="1"/>
                <c:pt idx="0">
                  <c:v>Много добро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6"/>
              <c:layout>
                <c:manualLayout>
                  <c:x val="-1.851851851851851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978-431B-9457-1A2BA0BE73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'[Graphics2.xlsx]ОП2 Мярка 3'!$A$3:$A$11</c:f>
              <c:strCache>
                <c:ptCount val="9"/>
                <c:pt idx="0">
                  <c:v>Регионалното управление на образованието (РУО)</c:v>
                </c:pt>
                <c:pt idx="1">
                  <c:v>Регионалния център за подкрепа на процеса на приобщаващо образование (РЦПППО)</c:v>
                </c:pt>
                <c:pt idx="2">
                  <c:v>Местните комисии за борба с противообществените прояви на малолетни и непълнолетни</c:v>
                </c:pt>
                <c:pt idx="3">
                  <c:v>Специалистите от общинските социални институции</c:v>
                </c:pt>
                <c:pt idx="4">
                  <c:v>Отдел  "Закрила на детето"</c:v>
                </c:pt>
                <c:pt idx="5">
                  <c:v>Родителите на ученици със СОП</c:v>
                </c:pt>
                <c:pt idx="6">
                  <c:v>Родителите на ученици в риск</c:v>
                </c:pt>
                <c:pt idx="7">
                  <c:v>Гражданския сектор (НПО)</c:v>
                </c:pt>
                <c:pt idx="8">
                  <c:v>Родителите на ученици с изявени дарби</c:v>
                </c:pt>
              </c:strCache>
            </c:strRef>
          </c:cat>
          <c:val>
            <c:numRef>
              <c:f>'[Graphics2.xlsx]ОП2 Мярка 3'!$F$3:$F$11</c:f>
              <c:numCache>
                <c:formatCode>#\ ##0.0%</c:formatCode>
                <c:ptCount val="9"/>
                <c:pt idx="0">
                  <c:v>0.67391304347826098</c:v>
                </c:pt>
                <c:pt idx="1">
                  <c:v>0.67391304347826098</c:v>
                </c:pt>
                <c:pt idx="2">
                  <c:v>0.56521739130434778</c:v>
                </c:pt>
                <c:pt idx="3">
                  <c:v>0.47826086956521741</c:v>
                </c:pt>
                <c:pt idx="4">
                  <c:v>0.39130434782608697</c:v>
                </c:pt>
                <c:pt idx="5">
                  <c:v>0.19565217391304349</c:v>
                </c:pt>
                <c:pt idx="6">
                  <c:v>0.10869565217391304</c:v>
                </c:pt>
                <c:pt idx="7">
                  <c:v>0.17391304347826086</c:v>
                </c:pt>
                <c:pt idx="8">
                  <c:v>0.17391304347826086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9978-431B-9457-1A2BA0BE73B5}"/>
            </c:ext>
          </c:extLst>
        </c:ser>
        <c:ser>
          <c:idx val="5"/>
          <c:order val="5"/>
          <c:tx>
            <c:strRef>
              <c:f>'[Graphics2.xlsx]ОП2 Мярка 3'!$G$2</c:f>
              <c:strCache>
                <c:ptCount val="1"/>
                <c:pt idx="0">
                  <c:v>Нямам взаимодействие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978-431B-9457-1A2BA0BE73B5}"/>
                </c:ext>
              </c:extLst>
            </c:dLbl>
            <c:dLbl>
              <c:idx val="1"/>
              <c:layout>
                <c:manualLayout>
                  <c:x val="-6.1728395061729901E-3"/>
                  <c:y val="2.194269485044738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978-431B-9457-1A2BA0BE73B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9978-431B-9457-1A2BA0BE73B5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978-431B-9457-1A2BA0BE73B5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9978-431B-9457-1A2BA0BE73B5}"/>
                </c:ext>
              </c:extLst>
            </c:dLbl>
            <c:dLbl>
              <c:idx val="6"/>
              <c:layout>
                <c:manualLayout>
                  <c:x val="-6.172839506172839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9978-431B-9457-1A2BA0BE73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'[Graphics2.xlsx]ОП2 Мярка 3'!$A$3:$A$11</c:f>
              <c:strCache>
                <c:ptCount val="9"/>
                <c:pt idx="0">
                  <c:v>Регионалното управление на образованието (РУО)</c:v>
                </c:pt>
                <c:pt idx="1">
                  <c:v>Регионалния център за подкрепа на процеса на приобщаващо образование (РЦПППО)</c:v>
                </c:pt>
                <c:pt idx="2">
                  <c:v>Местните комисии за борба с противообществените прояви на малолетни и непълнолетни</c:v>
                </c:pt>
                <c:pt idx="3">
                  <c:v>Специалистите от общинските социални институции</c:v>
                </c:pt>
                <c:pt idx="4">
                  <c:v>Отдел  "Закрила на детето"</c:v>
                </c:pt>
                <c:pt idx="5">
                  <c:v>Родителите на ученици със СОП</c:v>
                </c:pt>
                <c:pt idx="6">
                  <c:v>Родителите на ученици в риск</c:v>
                </c:pt>
                <c:pt idx="7">
                  <c:v>Гражданския сектор (НПО)</c:v>
                </c:pt>
                <c:pt idx="8">
                  <c:v>Родителите на ученици с изявени дарби</c:v>
                </c:pt>
              </c:strCache>
            </c:strRef>
          </c:cat>
          <c:val>
            <c:numRef>
              <c:f>'[Graphics2.xlsx]ОП2 Мярка 3'!$G$3:$G$11</c:f>
              <c:numCache>
                <c:formatCode>#\ ##0.0%</c:formatCode>
                <c:ptCount val="9"/>
                <c:pt idx="0" formatCode="#,##0">
                  <c:v>0</c:v>
                </c:pt>
                <c:pt idx="1">
                  <c:v>2.1739130434782608E-2</c:v>
                </c:pt>
                <c:pt idx="2" formatCode="#,##0">
                  <c:v>0</c:v>
                </c:pt>
                <c:pt idx="3" formatCode="#,##0">
                  <c:v>0</c:v>
                </c:pt>
                <c:pt idx="4" formatCode="#,##0">
                  <c:v>0</c:v>
                </c:pt>
                <c:pt idx="5">
                  <c:v>6.5217391304347824E-2</c:v>
                </c:pt>
                <c:pt idx="6">
                  <c:v>6.5217391304347824E-2</c:v>
                </c:pt>
                <c:pt idx="7">
                  <c:v>0.15217391304347827</c:v>
                </c:pt>
                <c:pt idx="8">
                  <c:v>0.17391304347826086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9978-431B-9457-1A2BA0BE73B5}"/>
            </c:ext>
          </c:extLst>
        </c:ser>
        <c:ser>
          <c:idx val="6"/>
          <c:order val="6"/>
          <c:tx>
            <c:strRef>
              <c:f>'[Graphics2.xlsx]ОП2 Мярка 3'!$H$2</c:f>
              <c:strCache>
                <c:ptCount val="1"/>
                <c:pt idx="0">
                  <c:v>Без отговор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4.78774085016753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978-431B-9457-1A2BA0BE73B5}"/>
                </c:ext>
              </c:extLst>
            </c:dLbl>
            <c:dLbl>
              <c:idx val="1"/>
              <c:layout>
                <c:manualLayout>
                  <c:x val="8.23045267489712E-3"/>
                  <c:y val="2.39396466824050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9978-431B-9457-1A2BA0BE73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'[Graphics2.xlsx]ОП2 Мярка 3'!$A$3:$A$11</c:f>
              <c:strCache>
                <c:ptCount val="9"/>
                <c:pt idx="0">
                  <c:v>Регионалното управление на образованието (РУО)</c:v>
                </c:pt>
                <c:pt idx="1">
                  <c:v>Регионалния център за подкрепа на процеса на приобщаващо образование (РЦПППО)</c:v>
                </c:pt>
                <c:pt idx="2">
                  <c:v>Местните комисии за борба с противообществените прояви на малолетни и непълнолетни</c:v>
                </c:pt>
                <c:pt idx="3">
                  <c:v>Специалистите от общинските социални институции</c:v>
                </c:pt>
                <c:pt idx="4">
                  <c:v>Отдел  "Закрила на детето"</c:v>
                </c:pt>
                <c:pt idx="5">
                  <c:v>Родителите на ученици със СОП</c:v>
                </c:pt>
                <c:pt idx="6">
                  <c:v>Родителите на ученици в риск</c:v>
                </c:pt>
                <c:pt idx="7">
                  <c:v>Гражданския сектор (НПО)</c:v>
                </c:pt>
                <c:pt idx="8">
                  <c:v>Родителите на ученици с изявени дарби</c:v>
                </c:pt>
              </c:strCache>
            </c:strRef>
          </c:cat>
          <c:val>
            <c:numRef>
              <c:f>'[Graphics2.xlsx]ОП2 Мярка 3'!$H$3:$H$11</c:f>
              <c:numCache>
                <c:formatCode>#\ ##0.0%</c:formatCode>
                <c:ptCount val="9"/>
                <c:pt idx="0">
                  <c:v>6.5217391304347824E-2</c:v>
                </c:pt>
                <c:pt idx="1">
                  <c:v>8.6956521739130432E-2</c:v>
                </c:pt>
                <c:pt idx="2">
                  <c:v>6.5217391304347824E-2</c:v>
                </c:pt>
                <c:pt idx="3">
                  <c:v>6.5217391304347824E-2</c:v>
                </c:pt>
                <c:pt idx="4">
                  <c:v>6.5217391304347824E-2</c:v>
                </c:pt>
                <c:pt idx="5">
                  <c:v>0.17391304347826086</c:v>
                </c:pt>
                <c:pt idx="6">
                  <c:v>8.6956521739130432E-2</c:v>
                </c:pt>
                <c:pt idx="7">
                  <c:v>0.10869565217391304</c:v>
                </c:pt>
                <c:pt idx="8">
                  <c:v>0.19565217391304349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9978-431B-9457-1A2BA0BE73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overlap val="100"/>
        <c:axId val="343922815"/>
        <c:axId val="343938623"/>
      </c:barChart>
      <c:catAx>
        <c:axId val="34392281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3938623"/>
        <c:crosses val="autoZero"/>
        <c:auto val="1"/>
        <c:lblAlgn val="ctr"/>
        <c:lblOffset val="100"/>
        <c:noMultiLvlLbl val="0"/>
      </c:catAx>
      <c:valAx>
        <c:axId val="343938623"/>
        <c:scaling>
          <c:orientation val="minMax"/>
          <c:max val="1"/>
        </c:scaling>
        <c:delete val="1"/>
        <c:axPos val="t"/>
        <c:numFmt formatCode="#\ ##0.0%" sourceLinked="1"/>
        <c:majorTickMark val="none"/>
        <c:minorTickMark val="none"/>
        <c:tickLblPos val="nextTo"/>
        <c:crossAx val="3439228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200" b="1" dirty="0"/>
              <a:t>Как бихте оценили взаимодействието си с:  (Учители)</a:t>
            </a:r>
            <a:endParaRPr lang="en-US" sz="1200" b="1" dirty="0"/>
          </a:p>
        </c:rich>
      </c:tx>
      <c:layout>
        <c:manualLayout>
          <c:xMode val="edge"/>
          <c:yMode val="edge"/>
          <c:x val="0.30561456844440477"/>
          <c:y val="3.08285163776493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'[Graphics2.xlsx]ОП2 Мярка 3'!$B$14</c:f>
              <c:strCache>
                <c:ptCount val="1"/>
                <c:pt idx="0">
                  <c:v>Много лошо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8"/>
              <c:layout>
                <c:manualLayout>
                  <c:x val="-1.2418131944033312E-2"/>
                  <c:y val="-2.70073177269026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7D3-421E-8B95-CE8F72A438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'[Graphics2.xlsx]ОП2 Мярка 3'!$A$15:$A$23</c:f>
              <c:strCache>
                <c:ptCount val="9"/>
                <c:pt idx="0">
                  <c:v>Регионалното управление на образованието (РУО)</c:v>
                </c:pt>
                <c:pt idx="1">
                  <c:v>Родителите на ученици с изявени дарби</c:v>
                </c:pt>
                <c:pt idx="2">
                  <c:v>Родителите на ученици със СОП</c:v>
                </c:pt>
                <c:pt idx="3">
                  <c:v>Регионалния център за подкрепа на процеса на приобщаващо образование (РЦПППО)</c:v>
                </c:pt>
                <c:pt idx="4">
                  <c:v>Местните комисии за борба с противообществените прояви на малолетни и непълнолетни</c:v>
                </c:pt>
                <c:pt idx="5">
                  <c:v>Специалистите от общинските социални институции</c:v>
                </c:pt>
                <c:pt idx="6">
                  <c:v>Отдел  "Закрила на детето"</c:v>
                </c:pt>
                <c:pt idx="7">
                  <c:v>Родителите на ученици в риск</c:v>
                </c:pt>
                <c:pt idx="8">
                  <c:v>Гражданския сектор (НПО)</c:v>
                </c:pt>
              </c:strCache>
            </c:strRef>
          </c:cat>
          <c:val>
            <c:numRef>
              <c:f>'[Graphics2.xlsx]ОП2 Мярка 3'!$B$15:$B$23</c:f>
              <c:numCache>
                <c:formatCode>#\ ##0.0%</c:formatCode>
                <c:ptCount val="9"/>
                <c:pt idx="0">
                  <c:v>1.2500000000000001E-2</c:v>
                </c:pt>
                <c:pt idx="1">
                  <c:v>1.8749999999999999E-2</c:v>
                </c:pt>
                <c:pt idx="2">
                  <c:v>1.8749999999999999E-2</c:v>
                </c:pt>
                <c:pt idx="3">
                  <c:v>1.8749999999999999E-2</c:v>
                </c:pt>
                <c:pt idx="4">
                  <c:v>1.8749999999999999E-2</c:v>
                </c:pt>
                <c:pt idx="5">
                  <c:v>2.5000000000000001E-2</c:v>
                </c:pt>
                <c:pt idx="6">
                  <c:v>2.5000000000000001E-2</c:v>
                </c:pt>
                <c:pt idx="7">
                  <c:v>2.5000000000000001E-2</c:v>
                </c:pt>
                <c:pt idx="8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D3-421E-8B95-CE8F72A4384B}"/>
            </c:ext>
          </c:extLst>
        </c:ser>
        <c:ser>
          <c:idx val="1"/>
          <c:order val="1"/>
          <c:tx>
            <c:strRef>
              <c:f>'[Graphics2.xlsx]ОП2 Мярка 3'!$C$14</c:f>
              <c:strCache>
                <c:ptCount val="1"/>
                <c:pt idx="0">
                  <c:v>По-скоро лошо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4060150375939775E-2"/>
                  <c:y val="2.0228685289526402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7D3-421E-8B95-CE8F72A4384B}"/>
                </c:ext>
              </c:extLst>
            </c:dLbl>
            <c:dLbl>
              <c:idx val="1"/>
              <c:layout>
                <c:manualLayout>
                  <c:x val="2.8070175438596419E-2"/>
                  <c:y val="2.0228685289526402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7D3-421E-8B95-CE8F72A4384B}"/>
                </c:ext>
              </c:extLst>
            </c:dLbl>
            <c:dLbl>
              <c:idx val="2"/>
              <c:layout>
                <c:manualLayout>
                  <c:x val="1.804511278195488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7D3-421E-8B95-CE8F72A4384B}"/>
                </c:ext>
              </c:extLst>
            </c:dLbl>
            <c:dLbl>
              <c:idx val="3"/>
              <c:layout>
                <c:manualLayout>
                  <c:x val="2.8070175438596419E-2"/>
                  <c:y val="4.0457370579052804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7D3-421E-8B95-CE8F72A4384B}"/>
                </c:ext>
              </c:extLst>
            </c:dLbl>
            <c:dLbl>
              <c:idx val="4"/>
              <c:layout>
                <c:manualLayout>
                  <c:x val="2.2055137844611529E-2"/>
                  <c:y val="2.0228685287171473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7D3-421E-8B95-CE8F72A4384B}"/>
                </c:ext>
              </c:extLst>
            </c:dLbl>
            <c:dLbl>
              <c:idx val="5"/>
              <c:layout>
                <c:manualLayout>
                  <c:x val="2.6065162907268097E-2"/>
                  <c:y val="2.0228685287171473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7D3-421E-8B95-CE8F72A4384B}"/>
                </c:ext>
              </c:extLst>
            </c:dLbl>
            <c:dLbl>
              <c:idx val="6"/>
              <c:layout>
                <c:manualLayout>
                  <c:x val="1.804511278195488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7D3-421E-8B95-CE8F72A4384B}"/>
                </c:ext>
              </c:extLst>
            </c:dLbl>
            <c:dLbl>
              <c:idx val="7"/>
              <c:layout>
                <c:manualLayout>
                  <c:x val="1.80451127819548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7D3-421E-8B95-CE8F72A4384B}"/>
                </c:ext>
              </c:extLst>
            </c:dLbl>
            <c:dLbl>
              <c:idx val="8"/>
              <c:layout>
                <c:manualLayout>
                  <c:x val="1.489740098277189E-2"/>
                  <c:y val="-2.30485640162031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7D3-421E-8B95-CE8F72A438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'[Graphics2.xlsx]ОП2 Мярка 3'!$A$15:$A$23</c:f>
              <c:strCache>
                <c:ptCount val="9"/>
                <c:pt idx="0">
                  <c:v>Регионалното управление на образованието (РУО)</c:v>
                </c:pt>
                <c:pt idx="1">
                  <c:v>Родителите на ученици с изявени дарби</c:v>
                </c:pt>
                <c:pt idx="2">
                  <c:v>Родителите на ученици със СОП</c:v>
                </c:pt>
                <c:pt idx="3">
                  <c:v>Регионалния център за подкрепа на процеса на приобщаващо образование (РЦПППО)</c:v>
                </c:pt>
                <c:pt idx="4">
                  <c:v>Местните комисии за борба с противообществените прояви на малолетни и непълнолетни</c:v>
                </c:pt>
                <c:pt idx="5">
                  <c:v>Специалистите от общинските социални институции</c:v>
                </c:pt>
                <c:pt idx="6">
                  <c:v>Отдел  "Закрила на детето"</c:v>
                </c:pt>
                <c:pt idx="7">
                  <c:v>Родителите на ученици в риск</c:v>
                </c:pt>
                <c:pt idx="8">
                  <c:v>Гражданския сектор (НПО)</c:v>
                </c:pt>
              </c:strCache>
            </c:strRef>
          </c:cat>
          <c:val>
            <c:numRef>
              <c:f>'[Graphics2.xlsx]ОП2 Мярка 3'!$C$15:$C$23</c:f>
              <c:numCache>
                <c:formatCode>#\ ##0.0%</c:formatCode>
                <c:ptCount val="9"/>
                <c:pt idx="0">
                  <c:v>3.125E-2</c:v>
                </c:pt>
                <c:pt idx="1">
                  <c:v>6.2500000000000003E-3</c:v>
                </c:pt>
                <c:pt idx="2">
                  <c:v>3.7499999999999999E-2</c:v>
                </c:pt>
                <c:pt idx="3">
                  <c:v>2.5000000000000001E-2</c:v>
                </c:pt>
                <c:pt idx="4">
                  <c:v>2.5000000000000001E-2</c:v>
                </c:pt>
                <c:pt idx="5">
                  <c:v>3.125E-2</c:v>
                </c:pt>
                <c:pt idx="6">
                  <c:v>3.7499999999999999E-2</c:v>
                </c:pt>
                <c:pt idx="7">
                  <c:v>0.05</c:v>
                </c:pt>
                <c:pt idx="8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D7D3-421E-8B95-CE8F72A4384B}"/>
            </c:ext>
          </c:extLst>
        </c:ser>
        <c:ser>
          <c:idx val="2"/>
          <c:order val="2"/>
          <c:tx>
            <c:strRef>
              <c:f>'[Graphics2.xlsx]ОП2 Мярка 3'!$D$14</c:f>
              <c:strCache>
                <c:ptCount val="1"/>
                <c:pt idx="0">
                  <c:v>Нито добро, нито лошо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2.406015037593985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7D3-421E-8B95-CE8F72A4384B}"/>
                </c:ext>
              </c:extLst>
            </c:dLbl>
            <c:dLbl>
              <c:idx val="3"/>
              <c:layout>
                <c:manualLayout>
                  <c:x val="1.6040100250626566E-2"/>
                  <c:y val="4.709857815683696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7D3-421E-8B95-CE8F72A4384B}"/>
                </c:ext>
              </c:extLst>
            </c:dLbl>
            <c:dLbl>
              <c:idx val="4"/>
              <c:layout>
                <c:manualLayout>
                  <c:x val="8.0200501253132831E-3"/>
                  <c:y val="9.419715631367393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D7D3-421E-8B95-CE8F72A438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'[Graphics2.xlsx]ОП2 Мярка 3'!$A$15:$A$23</c:f>
              <c:strCache>
                <c:ptCount val="9"/>
                <c:pt idx="0">
                  <c:v>Регионалното управление на образованието (РУО)</c:v>
                </c:pt>
                <c:pt idx="1">
                  <c:v>Родителите на ученици с изявени дарби</c:v>
                </c:pt>
                <c:pt idx="2">
                  <c:v>Родителите на ученици със СОП</c:v>
                </c:pt>
                <c:pt idx="3">
                  <c:v>Регионалния център за подкрепа на процеса на приобщаващо образование (РЦПППО)</c:v>
                </c:pt>
                <c:pt idx="4">
                  <c:v>Местните комисии за борба с противообществените прояви на малолетни и непълнолетни</c:v>
                </c:pt>
                <c:pt idx="5">
                  <c:v>Специалистите от общинските социални институции</c:v>
                </c:pt>
                <c:pt idx="6">
                  <c:v>Отдел  "Закрила на детето"</c:v>
                </c:pt>
                <c:pt idx="7">
                  <c:v>Родителите на ученици в риск</c:v>
                </c:pt>
                <c:pt idx="8">
                  <c:v>Гражданския сектор (НПО)</c:v>
                </c:pt>
              </c:strCache>
            </c:strRef>
          </c:cat>
          <c:val>
            <c:numRef>
              <c:f>'[Graphics2.xlsx]ОП2 Мярка 3'!$D$15:$D$23</c:f>
              <c:numCache>
                <c:formatCode>#\ ##0.0%</c:formatCode>
                <c:ptCount val="9"/>
                <c:pt idx="0">
                  <c:v>0.29375000000000001</c:v>
                </c:pt>
                <c:pt idx="1">
                  <c:v>0.26250000000000001</c:v>
                </c:pt>
                <c:pt idx="2">
                  <c:v>0.26250000000000001</c:v>
                </c:pt>
                <c:pt idx="3">
                  <c:v>0.25624999999999998</c:v>
                </c:pt>
                <c:pt idx="4">
                  <c:v>0.27500000000000002</c:v>
                </c:pt>
                <c:pt idx="5">
                  <c:v>0.30625000000000002</c:v>
                </c:pt>
                <c:pt idx="6">
                  <c:v>0.33750000000000002</c:v>
                </c:pt>
                <c:pt idx="7">
                  <c:v>0.36249999999999999</c:v>
                </c:pt>
                <c:pt idx="8">
                  <c:v>0.33750000000000002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D7D3-421E-8B95-CE8F72A4384B}"/>
            </c:ext>
          </c:extLst>
        </c:ser>
        <c:ser>
          <c:idx val="3"/>
          <c:order val="3"/>
          <c:tx>
            <c:strRef>
              <c:f>'[Graphics2.xlsx]ОП2 Мярка 3'!$E$14</c:f>
              <c:strCache>
                <c:ptCount val="1"/>
                <c:pt idx="0">
                  <c:v>По-скоро добро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'[Graphics2.xlsx]ОП2 Мярка 3'!$A$15:$A$23</c:f>
              <c:strCache>
                <c:ptCount val="9"/>
                <c:pt idx="0">
                  <c:v>Регионалното управление на образованието (РУО)</c:v>
                </c:pt>
                <c:pt idx="1">
                  <c:v>Родителите на ученици с изявени дарби</c:v>
                </c:pt>
                <c:pt idx="2">
                  <c:v>Родителите на ученици със СОП</c:v>
                </c:pt>
                <c:pt idx="3">
                  <c:v>Регионалния център за подкрепа на процеса на приобщаващо образование (РЦПППО)</c:v>
                </c:pt>
                <c:pt idx="4">
                  <c:v>Местните комисии за борба с противообществените прояви на малолетни и непълнолетни</c:v>
                </c:pt>
                <c:pt idx="5">
                  <c:v>Специалистите от общинските социални институции</c:v>
                </c:pt>
                <c:pt idx="6">
                  <c:v>Отдел  "Закрила на детето"</c:v>
                </c:pt>
                <c:pt idx="7">
                  <c:v>Родителите на ученици в риск</c:v>
                </c:pt>
                <c:pt idx="8">
                  <c:v>Гражданския сектор (НПО)</c:v>
                </c:pt>
              </c:strCache>
            </c:strRef>
          </c:cat>
          <c:val>
            <c:numRef>
              <c:f>'[Graphics2.xlsx]ОП2 Мярка 3'!$E$15:$E$23</c:f>
              <c:numCache>
                <c:formatCode>#\ ##0.0%</c:formatCode>
                <c:ptCount val="9"/>
                <c:pt idx="0">
                  <c:v>0.3</c:v>
                </c:pt>
                <c:pt idx="1">
                  <c:v>0.26874999999999999</c:v>
                </c:pt>
                <c:pt idx="2">
                  <c:v>0.27500000000000002</c:v>
                </c:pt>
                <c:pt idx="3">
                  <c:v>0.28749999999999998</c:v>
                </c:pt>
                <c:pt idx="4">
                  <c:v>0.27500000000000002</c:v>
                </c:pt>
                <c:pt idx="5">
                  <c:v>0.23125000000000001</c:v>
                </c:pt>
                <c:pt idx="6">
                  <c:v>0.21875</c:v>
                </c:pt>
                <c:pt idx="7">
                  <c:v>0.23749999999999999</c:v>
                </c:pt>
                <c:pt idx="8">
                  <c:v>0.17499999999999999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D7D3-421E-8B95-CE8F72A4384B}"/>
            </c:ext>
          </c:extLst>
        </c:ser>
        <c:ser>
          <c:idx val="4"/>
          <c:order val="4"/>
          <c:tx>
            <c:strRef>
              <c:f>'[Graphics2.xlsx]ОП2 Мярка 3'!$F$14</c:f>
              <c:strCache>
                <c:ptCount val="1"/>
                <c:pt idx="0">
                  <c:v>Много добро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'[Graphics2.xlsx]ОП2 Мярка 3'!$A$15:$A$23</c:f>
              <c:strCache>
                <c:ptCount val="9"/>
                <c:pt idx="0">
                  <c:v>Регионалното управление на образованието (РУО)</c:v>
                </c:pt>
                <c:pt idx="1">
                  <c:v>Родителите на ученици с изявени дарби</c:v>
                </c:pt>
                <c:pt idx="2">
                  <c:v>Родителите на ученици със СОП</c:v>
                </c:pt>
                <c:pt idx="3">
                  <c:v>Регионалния център за подкрепа на процеса на приобщаващо образование (РЦПППО)</c:v>
                </c:pt>
                <c:pt idx="4">
                  <c:v>Местните комисии за борба с противообществените прояви на малолетни и непълнолетни</c:v>
                </c:pt>
                <c:pt idx="5">
                  <c:v>Специалистите от общинските социални институции</c:v>
                </c:pt>
                <c:pt idx="6">
                  <c:v>Отдел  "Закрила на детето"</c:v>
                </c:pt>
                <c:pt idx="7">
                  <c:v>Родителите на ученици в риск</c:v>
                </c:pt>
                <c:pt idx="8">
                  <c:v>Гражданския сектор (НПО)</c:v>
                </c:pt>
              </c:strCache>
            </c:strRef>
          </c:cat>
          <c:val>
            <c:numRef>
              <c:f>'[Graphics2.xlsx]ОП2 Мярка 3'!$F$15:$F$23</c:f>
              <c:numCache>
                <c:formatCode>#\ ##0.0%</c:formatCode>
                <c:ptCount val="9"/>
                <c:pt idx="0">
                  <c:v>0.23749999999999999</c:v>
                </c:pt>
                <c:pt idx="1">
                  <c:v>0.26250000000000001</c:v>
                </c:pt>
                <c:pt idx="2">
                  <c:v>0.20624999999999999</c:v>
                </c:pt>
                <c:pt idx="3">
                  <c:v>0.15</c:v>
                </c:pt>
                <c:pt idx="4">
                  <c:v>0.16250000000000001</c:v>
                </c:pt>
                <c:pt idx="5">
                  <c:v>0.14374999999999999</c:v>
                </c:pt>
                <c:pt idx="6">
                  <c:v>0.14374999999999999</c:v>
                </c:pt>
                <c:pt idx="7">
                  <c:v>0.1</c:v>
                </c:pt>
                <c:pt idx="8">
                  <c:v>6.25E-2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D7D3-421E-8B95-CE8F72A4384B}"/>
            </c:ext>
          </c:extLst>
        </c:ser>
        <c:ser>
          <c:idx val="5"/>
          <c:order val="5"/>
          <c:tx>
            <c:strRef>
              <c:f>'[Graphics2.xlsx]ОП2 Мярка 3'!$G$14</c:f>
              <c:strCache>
                <c:ptCount val="1"/>
                <c:pt idx="0">
                  <c:v>Нямам взаимодействие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'[Graphics2.xlsx]ОП2 Мярка 3'!$A$15:$A$23</c:f>
              <c:strCache>
                <c:ptCount val="9"/>
                <c:pt idx="0">
                  <c:v>Регионалното управление на образованието (РУО)</c:v>
                </c:pt>
                <c:pt idx="1">
                  <c:v>Родителите на ученици с изявени дарби</c:v>
                </c:pt>
                <c:pt idx="2">
                  <c:v>Родителите на ученици със СОП</c:v>
                </c:pt>
                <c:pt idx="3">
                  <c:v>Регионалния център за подкрепа на процеса на приобщаващо образование (РЦПППО)</c:v>
                </c:pt>
                <c:pt idx="4">
                  <c:v>Местните комисии за борба с противообществените прояви на малолетни и непълнолетни</c:v>
                </c:pt>
                <c:pt idx="5">
                  <c:v>Специалистите от общинските социални институции</c:v>
                </c:pt>
                <c:pt idx="6">
                  <c:v>Отдел  "Закрила на детето"</c:v>
                </c:pt>
                <c:pt idx="7">
                  <c:v>Родителите на ученици в риск</c:v>
                </c:pt>
                <c:pt idx="8">
                  <c:v>Гражданския сектор (НПО)</c:v>
                </c:pt>
              </c:strCache>
            </c:strRef>
          </c:cat>
          <c:val>
            <c:numRef>
              <c:f>'[Graphics2.xlsx]ОП2 Мярка 3'!$G$15:$G$23</c:f>
              <c:numCache>
                <c:formatCode>#\ ##0.0%</c:formatCode>
                <c:ptCount val="9"/>
                <c:pt idx="0">
                  <c:v>0.10625</c:v>
                </c:pt>
                <c:pt idx="1">
                  <c:v>0.13125000000000001</c:v>
                </c:pt>
                <c:pt idx="2">
                  <c:v>0.15</c:v>
                </c:pt>
                <c:pt idx="3">
                  <c:v>0.22500000000000001</c:v>
                </c:pt>
                <c:pt idx="4">
                  <c:v>0.20624999999999999</c:v>
                </c:pt>
                <c:pt idx="5">
                  <c:v>0.21875</c:v>
                </c:pt>
                <c:pt idx="6">
                  <c:v>0.20624999999999999</c:v>
                </c:pt>
                <c:pt idx="7">
                  <c:v>0.17499999999999999</c:v>
                </c:pt>
                <c:pt idx="8">
                  <c:v>0.25624999999999998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D7D3-421E-8B95-CE8F72A4384B}"/>
            </c:ext>
          </c:extLst>
        </c:ser>
        <c:ser>
          <c:idx val="6"/>
          <c:order val="6"/>
          <c:tx>
            <c:strRef>
              <c:f>'[Graphics2.xlsx]ОП2 Мярка 3'!$H$14</c:f>
              <c:strCache>
                <c:ptCount val="1"/>
                <c:pt idx="0">
                  <c:v>Без отговор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dLbl>
              <c:idx val="8"/>
              <c:layout>
                <c:manualLayout>
                  <c:x val="2.0481310803891449E-3"/>
                  <c:y val="-5.26988474266803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D7D3-421E-8B95-CE8F72A438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'[Graphics2.xlsx]ОП2 Мярка 3'!$A$15:$A$23</c:f>
              <c:strCache>
                <c:ptCount val="9"/>
                <c:pt idx="0">
                  <c:v>Регионалното управление на образованието (РУО)</c:v>
                </c:pt>
                <c:pt idx="1">
                  <c:v>Родителите на ученици с изявени дарби</c:v>
                </c:pt>
                <c:pt idx="2">
                  <c:v>Родителите на ученици със СОП</c:v>
                </c:pt>
                <c:pt idx="3">
                  <c:v>Регионалния център за подкрепа на процеса на приобщаващо образование (РЦПППО)</c:v>
                </c:pt>
                <c:pt idx="4">
                  <c:v>Местните комисии за борба с противообществените прояви на малолетни и непълнолетни</c:v>
                </c:pt>
                <c:pt idx="5">
                  <c:v>Специалистите от общинските социални институции</c:v>
                </c:pt>
                <c:pt idx="6">
                  <c:v>Отдел  "Закрила на детето"</c:v>
                </c:pt>
                <c:pt idx="7">
                  <c:v>Родителите на ученици в риск</c:v>
                </c:pt>
                <c:pt idx="8">
                  <c:v>Гражданския сектор (НПО)</c:v>
                </c:pt>
              </c:strCache>
            </c:strRef>
          </c:cat>
          <c:val>
            <c:numRef>
              <c:f>'[Graphics2.xlsx]ОП2 Мярка 3'!$H$15:$H$23</c:f>
              <c:numCache>
                <c:formatCode>#\ ##0.0%</c:formatCode>
                <c:ptCount val="9"/>
                <c:pt idx="0">
                  <c:v>1.8749999999999999E-2</c:v>
                </c:pt>
                <c:pt idx="1">
                  <c:v>0.05</c:v>
                </c:pt>
                <c:pt idx="2">
                  <c:v>0.05</c:v>
                </c:pt>
                <c:pt idx="3">
                  <c:v>3.7499999999999999E-2</c:v>
                </c:pt>
                <c:pt idx="4">
                  <c:v>3.7499999999999999E-2</c:v>
                </c:pt>
                <c:pt idx="5">
                  <c:v>4.3749999999999997E-2</c:v>
                </c:pt>
                <c:pt idx="6">
                  <c:v>3.125E-2</c:v>
                </c:pt>
                <c:pt idx="7">
                  <c:v>0.05</c:v>
                </c:pt>
                <c:pt idx="8">
                  <c:v>6.8750000000000006E-2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D7D3-421E-8B95-CE8F72A438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overlap val="100"/>
        <c:axId val="343922815"/>
        <c:axId val="343938623"/>
      </c:barChart>
      <c:catAx>
        <c:axId val="34392281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3938623"/>
        <c:crosses val="autoZero"/>
        <c:auto val="1"/>
        <c:lblAlgn val="ctr"/>
        <c:lblOffset val="100"/>
        <c:noMultiLvlLbl val="0"/>
      </c:catAx>
      <c:valAx>
        <c:axId val="343938623"/>
        <c:scaling>
          <c:orientation val="minMax"/>
          <c:max val="1"/>
        </c:scaling>
        <c:delete val="1"/>
        <c:axPos val="t"/>
        <c:numFmt formatCode="#\ ##0.0%" sourceLinked="1"/>
        <c:majorTickMark val="none"/>
        <c:minorTickMark val="none"/>
        <c:tickLblPos val="nextTo"/>
        <c:crossAx val="3439228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b="0"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100" b="1" dirty="0"/>
              <a:t>Запознати ли сте с  „Областната стратегия за подкрепа за личностно развитие на децата и учениците в Софийска област (2020 – 2022)“</a:t>
            </a:r>
            <a:endParaRPr lang="en-US" sz="11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2273064923488334E-2"/>
          <c:y val="0.17901955003897746"/>
          <c:w val="0.89466613843080933"/>
          <c:h val="0.535829841222727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DATA!$C$174</c:f>
              <c:strCache>
                <c:ptCount val="1"/>
                <c:pt idx="0">
                  <c:v>Директори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D93-40FC-86EA-A9B37B6008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DATA!$B$175:$B$178</c:f>
              <c:strCache>
                <c:ptCount val="4"/>
                <c:pt idx="0">
                  <c:v>Да чувал/а съм и съм добре запознат/а с документа</c:v>
                </c:pt>
                <c:pt idx="1">
                  <c:v>Да, чувал/а съм за наличието на Стратегията, но не съм запознат/а в детайл с документа</c:v>
                </c:pt>
                <c:pt idx="2">
                  <c:v>Не съм чувал/а за тази Стратегия</c:v>
                </c:pt>
                <c:pt idx="3">
                  <c:v>Без отговор</c:v>
                </c:pt>
              </c:strCache>
            </c:strRef>
          </c:cat>
          <c:val>
            <c:numRef>
              <c:f>DATA!$C$175:$C$178</c:f>
              <c:numCache>
                <c:formatCode>#\ ##0.0%</c:formatCode>
                <c:ptCount val="4"/>
                <c:pt idx="0">
                  <c:v>0.48648648648648646</c:v>
                </c:pt>
                <c:pt idx="1">
                  <c:v>0.3783783783783784</c:v>
                </c:pt>
                <c:pt idx="2">
                  <c:v>0</c:v>
                </c:pt>
                <c:pt idx="3">
                  <c:v>0.13513513513513514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93-40FC-86EA-A9B37B600815}"/>
            </c:ext>
          </c:extLst>
        </c:ser>
        <c:ser>
          <c:idx val="1"/>
          <c:order val="1"/>
          <c:tx>
            <c:strRef>
              <c:f>DATA!$D$174</c:f>
              <c:strCache>
                <c:ptCount val="1"/>
                <c:pt idx="0">
                  <c:v>Учители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DATA!$B$175:$B$178</c:f>
              <c:strCache>
                <c:ptCount val="4"/>
                <c:pt idx="0">
                  <c:v>Да чувал/а съм и съм добре запознат/а с документа</c:v>
                </c:pt>
                <c:pt idx="1">
                  <c:v>Да, чувал/а съм за наличието на Стратегията, но не съм запознат/а в детайл с документа</c:v>
                </c:pt>
                <c:pt idx="2">
                  <c:v>Не съм чувал/а за тази Стратегия</c:v>
                </c:pt>
                <c:pt idx="3">
                  <c:v>Без отговор</c:v>
                </c:pt>
              </c:strCache>
            </c:strRef>
          </c:cat>
          <c:val>
            <c:numRef>
              <c:f>DATA!$D$175:$D$178</c:f>
              <c:numCache>
                <c:formatCode>#\ ##0.0%</c:formatCode>
                <c:ptCount val="4"/>
                <c:pt idx="0">
                  <c:v>0.21951219512195125</c:v>
                </c:pt>
                <c:pt idx="1">
                  <c:v>0.47560975609756101</c:v>
                </c:pt>
                <c:pt idx="2">
                  <c:v>0.17073170731707318</c:v>
                </c:pt>
                <c:pt idx="3">
                  <c:v>0.13414634146341464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D93-40FC-86EA-A9B37B600815}"/>
            </c:ext>
          </c:extLst>
        </c:ser>
        <c:ser>
          <c:idx val="2"/>
          <c:order val="2"/>
          <c:tx>
            <c:strRef>
              <c:f>DATA!$E$174</c:f>
              <c:strCache>
                <c:ptCount val="1"/>
                <c:pt idx="0">
                  <c:v>Родители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DATA!$B$175:$B$178</c:f>
              <c:strCache>
                <c:ptCount val="4"/>
                <c:pt idx="0">
                  <c:v>Да чувал/а съм и съм добре запознат/а с документа</c:v>
                </c:pt>
                <c:pt idx="1">
                  <c:v>Да, чувал/а съм за наличието на Стратегията, но не съм запознат/а в детайл с документа</c:v>
                </c:pt>
                <c:pt idx="2">
                  <c:v>Не съм чувал/а за тази Стратегия</c:v>
                </c:pt>
                <c:pt idx="3">
                  <c:v>Без отговор</c:v>
                </c:pt>
              </c:strCache>
            </c:strRef>
          </c:cat>
          <c:val>
            <c:numRef>
              <c:f>DATA!$E$175:$E$178</c:f>
              <c:numCache>
                <c:formatCode>#\ ##0.0%</c:formatCode>
                <c:ptCount val="4"/>
                <c:pt idx="0">
                  <c:v>8.2644628099173542E-2</c:v>
                </c:pt>
                <c:pt idx="1">
                  <c:v>0.23966942148760331</c:v>
                </c:pt>
                <c:pt idx="2">
                  <c:v>0.52892561983471076</c:v>
                </c:pt>
                <c:pt idx="3">
                  <c:v>0.1487603305785124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D93-40FC-86EA-A9B37B6008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2"/>
        <c:overlap val="-27"/>
        <c:axId val="622910728"/>
        <c:axId val="622915320"/>
      </c:barChart>
      <c:catAx>
        <c:axId val="622910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2915320"/>
        <c:crosses val="autoZero"/>
        <c:auto val="1"/>
        <c:lblAlgn val="ctr"/>
        <c:lblOffset val="100"/>
        <c:noMultiLvlLbl val="0"/>
      </c:catAx>
      <c:valAx>
        <c:axId val="622915320"/>
        <c:scaling>
          <c:orientation val="minMax"/>
          <c:max val="0.70000000000000007"/>
        </c:scaling>
        <c:delete val="1"/>
        <c:axPos val="l"/>
        <c:numFmt formatCode="#\ ##0.0%" sourceLinked="1"/>
        <c:majorTickMark val="out"/>
        <c:minorTickMark val="none"/>
        <c:tickLblPos val="nextTo"/>
        <c:crossAx val="62291072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/>
      </a:pPr>
      <a:endParaRPr lang="en-US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200" b="1" dirty="0"/>
              <a:t>Как</a:t>
            </a:r>
            <a:r>
              <a:rPr lang="bg-BG" sz="1200" b="1" baseline="0" dirty="0"/>
              <a:t> бихте оценили взаимодействието си с </a:t>
            </a:r>
            <a:r>
              <a:rPr lang="bg-BG" sz="1200" b="1" dirty="0"/>
              <a:t>…</a:t>
            </a:r>
            <a:endParaRPr lang="en-GB" sz="12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51617664014959264"/>
          <c:y val="0.12729295569420485"/>
          <c:w val="0.45096228170614511"/>
          <c:h val="0.77328640039224517"/>
        </c:manualLayout>
      </c:layout>
      <c:barChart>
        <c:barDir val="bar"/>
        <c:grouping val="stacked"/>
        <c:varyColors val="0"/>
        <c:ser>
          <c:idx val="0"/>
          <c:order val="0"/>
          <c:tx>
            <c:v>По-скоро добро</c:v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взаимодействие!$A$3:$A$25</c:f>
              <c:strCache>
                <c:ptCount val="22"/>
                <c:pt idx="0">
                  <c:v>Регионалното управление на образованието (РУО)</c:v>
                </c:pt>
                <c:pt idx="3">
                  <c:v>Родителите на деца със СОП</c:v>
                </c:pt>
                <c:pt idx="6">
                  <c:v>Регионалния център за подкрепа на процеса на приобщаващо образование (РЦПППО)</c:v>
                </c:pt>
                <c:pt idx="9">
                  <c:v>Отдела "Закрила на детето"</c:v>
                </c:pt>
                <c:pt idx="12">
                  <c:v>Специалистите от общинските социални институции</c:v>
                </c:pt>
                <c:pt idx="15">
                  <c:v>Родителите на деца в риск</c:v>
                </c:pt>
                <c:pt idx="18">
                  <c:v>Гражданския сектор (НПО)</c:v>
                </c:pt>
                <c:pt idx="21">
                  <c:v>Родителите на деца с изявени дарби</c:v>
                </c:pt>
              </c:strCache>
            </c:strRef>
          </c:cat>
          <c:val>
            <c:numRef>
              <c:f>взаимодействие!$B$3:$B$25</c:f>
              <c:numCache>
                <c:formatCode>General</c:formatCode>
                <c:ptCount val="23"/>
                <c:pt idx="0" formatCode="#,#00%">
                  <c:v>0.1891891891891892</c:v>
                </c:pt>
                <c:pt idx="3" formatCode="#,#00%">
                  <c:v>0.27027027027027029</c:v>
                </c:pt>
                <c:pt idx="6" formatCode="#,#00%">
                  <c:v>0.1891891891891892</c:v>
                </c:pt>
                <c:pt idx="9" formatCode="#,#00%">
                  <c:v>0.1891891891891892</c:v>
                </c:pt>
                <c:pt idx="12" formatCode="#,#00%">
                  <c:v>0.1891891891891892</c:v>
                </c:pt>
                <c:pt idx="15" formatCode="#,#00%">
                  <c:v>0.29729729729729731</c:v>
                </c:pt>
                <c:pt idx="18" formatCode="#,#00%">
                  <c:v>0.1891891891891892</c:v>
                </c:pt>
                <c:pt idx="21" formatCode="#,#00%">
                  <c:v>0.27027027027027029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ED-4E2C-8AE4-38EB4D25B0C2}"/>
            </c:ext>
          </c:extLst>
        </c:ser>
        <c:ser>
          <c:idx val="1"/>
          <c:order val="1"/>
          <c:tx>
            <c:v>Много добро</c:v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взаимодействие!$A$3:$A$25</c:f>
              <c:strCache>
                <c:ptCount val="22"/>
                <c:pt idx="0">
                  <c:v>Регионалното управление на образованието (РУО)</c:v>
                </c:pt>
                <c:pt idx="3">
                  <c:v>Родителите на деца със СОП</c:v>
                </c:pt>
                <c:pt idx="6">
                  <c:v>Регионалния център за подкрепа на процеса на приобщаващо образование (РЦПППО)</c:v>
                </c:pt>
                <c:pt idx="9">
                  <c:v>Отдела "Закрила на детето"</c:v>
                </c:pt>
                <c:pt idx="12">
                  <c:v>Специалистите от общинските социални институции</c:v>
                </c:pt>
                <c:pt idx="15">
                  <c:v>Родителите на деца в риск</c:v>
                </c:pt>
                <c:pt idx="18">
                  <c:v>Гражданския сектор (НПО)</c:v>
                </c:pt>
                <c:pt idx="21">
                  <c:v>Родителите на деца с изявени дарби</c:v>
                </c:pt>
              </c:strCache>
            </c:strRef>
          </c:cat>
          <c:val>
            <c:numRef>
              <c:f>взаимодействие!$C$3:$C$25</c:f>
              <c:numCache>
                <c:formatCode>General</c:formatCode>
                <c:ptCount val="23"/>
                <c:pt idx="0" formatCode="#,#00%">
                  <c:v>0.64864864864864868</c:v>
                </c:pt>
                <c:pt idx="3" formatCode="#,#00%">
                  <c:v>0.54054054054054057</c:v>
                </c:pt>
                <c:pt idx="6" formatCode="#,#00%">
                  <c:v>0.59459459459459463</c:v>
                </c:pt>
                <c:pt idx="9" formatCode="#,#00%">
                  <c:v>0.59459459459459463</c:v>
                </c:pt>
                <c:pt idx="12" formatCode="#,#00%">
                  <c:v>0.59459459459459463</c:v>
                </c:pt>
                <c:pt idx="15" formatCode="#,#00%">
                  <c:v>0.27027027027027029</c:v>
                </c:pt>
                <c:pt idx="18" formatCode="#,#00%">
                  <c:v>0.35135135135135137</c:v>
                </c:pt>
                <c:pt idx="21" formatCode="#,#00%">
                  <c:v>0.2162162162162162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ED-4E2C-8AE4-38EB4D25B0C2}"/>
            </c:ext>
          </c:extLst>
        </c:ser>
        <c:ser>
          <c:idx val="2"/>
          <c:order val="2"/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взаимодействие!$A$3:$A$25</c:f>
              <c:strCache>
                <c:ptCount val="22"/>
                <c:pt idx="0">
                  <c:v>Регионалното управление на образованието (РУО)</c:v>
                </c:pt>
                <c:pt idx="3">
                  <c:v>Родителите на деца със СОП</c:v>
                </c:pt>
                <c:pt idx="6">
                  <c:v>Регионалния център за подкрепа на процеса на приобщаващо образование (РЦПППО)</c:v>
                </c:pt>
                <c:pt idx="9">
                  <c:v>Отдела "Закрила на детето"</c:v>
                </c:pt>
                <c:pt idx="12">
                  <c:v>Специалистите от общинските социални институции</c:v>
                </c:pt>
                <c:pt idx="15">
                  <c:v>Родителите на деца в риск</c:v>
                </c:pt>
                <c:pt idx="18">
                  <c:v>Гражданския сектор (НПО)</c:v>
                </c:pt>
                <c:pt idx="21">
                  <c:v>Родителите на деца с изявени дарби</c:v>
                </c:pt>
              </c:strCache>
            </c:strRef>
          </c:cat>
          <c:val>
            <c:numRef>
              <c:f>взаимодействие!$D$3:$D$25</c:f>
              <c:numCache>
                <c:formatCode>#,#00%</c:formatCode>
                <c:ptCount val="23"/>
                <c:pt idx="1">
                  <c:v>0.32926829268292684</c:v>
                </c:pt>
                <c:pt idx="4">
                  <c:v>0.2073170731707317</c:v>
                </c:pt>
                <c:pt idx="7">
                  <c:v>0.23170731707317074</c:v>
                </c:pt>
                <c:pt idx="10">
                  <c:v>0.24390243902439024</c:v>
                </c:pt>
                <c:pt idx="13">
                  <c:v>0.23170731707317074</c:v>
                </c:pt>
                <c:pt idx="16">
                  <c:v>0.15853658536585366</c:v>
                </c:pt>
                <c:pt idx="19">
                  <c:v>0.24390243902439024</c:v>
                </c:pt>
                <c:pt idx="22">
                  <c:v>0.17073170731707318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5ED-4E2C-8AE4-38EB4D25B0C2}"/>
            </c:ext>
          </c:extLst>
        </c:ser>
        <c:ser>
          <c:idx val="3"/>
          <c:order val="3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взаимодействие!$A$3:$A$25</c:f>
              <c:strCache>
                <c:ptCount val="22"/>
                <c:pt idx="0">
                  <c:v>Регионалното управление на образованието (РУО)</c:v>
                </c:pt>
                <c:pt idx="3">
                  <c:v>Родителите на деца със СОП</c:v>
                </c:pt>
                <c:pt idx="6">
                  <c:v>Регионалния център за подкрепа на процеса на приобщаващо образование (РЦПППО)</c:v>
                </c:pt>
                <c:pt idx="9">
                  <c:v>Отдела "Закрила на детето"</c:v>
                </c:pt>
                <c:pt idx="12">
                  <c:v>Специалистите от общинските социални институции</c:v>
                </c:pt>
                <c:pt idx="15">
                  <c:v>Родителите на деца в риск</c:v>
                </c:pt>
                <c:pt idx="18">
                  <c:v>Гражданския сектор (НПО)</c:v>
                </c:pt>
                <c:pt idx="21">
                  <c:v>Родителите на деца с изявени дарби</c:v>
                </c:pt>
              </c:strCache>
            </c:strRef>
          </c:cat>
          <c:val>
            <c:numRef>
              <c:f>взаимодействие!$E$3:$E$25</c:f>
              <c:numCache>
                <c:formatCode>#,#00%</c:formatCode>
                <c:ptCount val="23"/>
                <c:pt idx="1">
                  <c:v>0.1951219512195122</c:v>
                </c:pt>
                <c:pt idx="4">
                  <c:v>0.3048780487804878</c:v>
                </c:pt>
                <c:pt idx="7">
                  <c:v>0.3048780487804878</c:v>
                </c:pt>
                <c:pt idx="10">
                  <c:v>0.10975609756097562</c:v>
                </c:pt>
                <c:pt idx="13">
                  <c:v>0.18292682926829268</c:v>
                </c:pt>
                <c:pt idx="16">
                  <c:v>0.10975609756097562</c:v>
                </c:pt>
                <c:pt idx="19">
                  <c:v>0.13414634146341464</c:v>
                </c:pt>
                <c:pt idx="22">
                  <c:v>0.1951219512195122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5ED-4E2C-8AE4-38EB4D25B0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"/>
        <c:overlap val="100"/>
        <c:axId val="1377701807"/>
        <c:axId val="1377713039"/>
      </c:barChart>
      <c:catAx>
        <c:axId val="1377701807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7713039"/>
        <c:crosses val="autoZero"/>
        <c:auto val="1"/>
        <c:lblAlgn val="ctr"/>
        <c:lblOffset val="100"/>
        <c:noMultiLvlLbl val="0"/>
      </c:catAx>
      <c:valAx>
        <c:axId val="1377713039"/>
        <c:scaling>
          <c:orientation val="minMax"/>
        </c:scaling>
        <c:delete val="1"/>
        <c:axPos val="t"/>
        <c:numFmt formatCode="#,#00%" sourceLinked="1"/>
        <c:majorTickMark val="none"/>
        <c:minorTickMark val="none"/>
        <c:tickLblPos val="nextTo"/>
        <c:crossAx val="13777018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100" b="1" dirty="0"/>
              <a:t>От кои от следните подобрения на средата би имало нужда </a:t>
            </a:r>
            <a:r>
              <a:rPr lang="bg-BG" sz="1100" b="1" u="sng" dirty="0"/>
              <a:t>Вашето училище:</a:t>
            </a:r>
            <a:endParaRPr lang="en-US" sz="1100" b="1" u="sng" dirty="0"/>
          </a:p>
        </c:rich>
      </c:tx>
      <c:layout>
        <c:manualLayout>
          <c:xMode val="edge"/>
          <c:yMode val="edge"/>
          <c:x val="0.10393472185567479"/>
          <c:y val="2.25442834138486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'[Graphics2.xlsx]ОП 3 М1 и М2'!$C$44</c:f>
              <c:strCache>
                <c:ptCount val="1"/>
                <c:pt idx="0">
                  <c:v>Директори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3 М1 и М2'!$B$45:$B$54</c:f>
              <c:strCache>
                <c:ptCount val="10"/>
                <c:pt idx="0">
                  <c:v>Обогатяване на дидактичните материали  за ресурсно подпомага</c:v>
                </c:pt>
                <c:pt idx="1">
                  <c:v>Организиране на работни и игрови кътове за индивидуална работа</c:v>
                </c:pt>
                <c:pt idx="2">
                  <c:v>Оборудване на кабинети за ресурсно подпомагане</c:v>
                </c:pt>
                <c:pt idx="3">
                  <c:v>Изграждане на съоръжения за достъпност на входовете (рампи, асансьори  т.н.)</c:v>
                </c:pt>
                <c:pt idx="4">
                  <c:v>Изграждане на адаптирани санитарни възли за ученици със СОП</c:v>
                </c:pt>
                <c:pt idx="5">
                  <c:v>Изграждане и адаптиране на детски площадки и съоръжения за игра за ученици с увреждания </c:v>
                </c:pt>
                <c:pt idx="6">
                  <c:v>Осигуряване на специализирани зали за терапия за ученици със сензорно – интегративна дисфункция, от аутистичния спектър, с емоционални проблеми</c:v>
                </c:pt>
                <c:pt idx="7">
                  <c:v>Осигуряване на високотехнологична техника за работа с невербални ученици</c:v>
                </c:pt>
                <c:pt idx="8">
                  <c:v>Нито едно от посочените</c:v>
                </c:pt>
                <c:pt idx="9">
                  <c:v>Осигуряване на достъп за обслужване на ученици с увреждания</c:v>
                </c:pt>
              </c:strCache>
            </c:strRef>
          </c:cat>
          <c:val>
            <c:numRef>
              <c:f>'[Graphics2.xlsx]ОП 3 М1 и М2'!$C$45:$C$54</c:f>
              <c:numCache>
                <c:formatCode>#\ ##0.0%</c:formatCode>
                <c:ptCount val="10"/>
                <c:pt idx="0">
                  <c:v>0.52173913043478259</c:v>
                </c:pt>
                <c:pt idx="1">
                  <c:v>0.52173913043478259</c:v>
                </c:pt>
                <c:pt idx="2">
                  <c:v>0.45652173913043476</c:v>
                </c:pt>
                <c:pt idx="3">
                  <c:v>0.34782608695652173</c:v>
                </c:pt>
                <c:pt idx="4">
                  <c:v>0.34782608695652173</c:v>
                </c:pt>
                <c:pt idx="5">
                  <c:v>0.28260869565217389</c:v>
                </c:pt>
                <c:pt idx="6">
                  <c:v>0.21739130434782608</c:v>
                </c:pt>
                <c:pt idx="7">
                  <c:v>0.17391304347826086</c:v>
                </c:pt>
                <c:pt idx="8">
                  <c:v>0.13043478260869565</c:v>
                </c:pt>
                <c:pt idx="9">
                  <c:v>0.10869565217391304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D1-489F-B5B1-6B31113F2713}"/>
            </c:ext>
          </c:extLst>
        </c:ser>
        <c:ser>
          <c:idx val="1"/>
          <c:order val="1"/>
          <c:tx>
            <c:strRef>
              <c:f>'[Graphics2.xlsx]ОП 3 М1 и М2'!$D$44</c:f>
              <c:strCache>
                <c:ptCount val="1"/>
                <c:pt idx="0">
                  <c:v>Учители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3 М1 и М2'!$B$45:$B$54</c:f>
              <c:strCache>
                <c:ptCount val="10"/>
                <c:pt idx="0">
                  <c:v>Обогатяване на дидактичните материали  за ресурсно подпомага</c:v>
                </c:pt>
                <c:pt idx="1">
                  <c:v>Организиране на работни и игрови кътове за индивидуална работа</c:v>
                </c:pt>
                <c:pt idx="2">
                  <c:v>Оборудване на кабинети за ресурсно подпомагане</c:v>
                </c:pt>
                <c:pt idx="3">
                  <c:v>Изграждане на съоръжения за достъпност на входовете (рампи, асансьори  т.н.)</c:v>
                </c:pt>
                <c:pt idx="4">
                  <c:v>Изграждане на адаптирани санитарни възли за ученици със СОП</c:v>
                </c:pt>
                <c:pt idx="5">
                  <c:v>Изграждане и адаптиране на детски площадки и съоръжения за игра за ученици с увреждания </c:v>
                </c:pt>
                <c:pt idx="6">
                  <c:v>Осигуряване на специализирани зали за терапия за ученици със сензорно – интегративна дисфункция, от аутистичния спектър, с емоционални проблеми</c:v>
                </c:pt>
                <c:pt idx="7">
                  <c:v>Осигуряване на високотехнологична техника за работа с невербални ученици</c:v>
                </c:pt>
                <c:pt idx="8">
                  <c:v>Нито едно от посочените</c:v>
                </c:pt>
                <c:pt idx="9">
                  <c:v>Осигуряване на достъп за обслужване на ученици с увреждания</c:v>
                </c:pt>
              </c:strCache>
            </c:strRef>
          </c:cat>
          <c:val>
            <c:numRef>
              <c:f>'[Graphics2.xlsx]ОП 3 М1 и М2'!$D$45:$D$54</c:f>
              <c:numCache>
                <c:formatCode>#\ ##0.0%</c:formatCode>
                <c:ptCount val="10"/>
                <c:pt idx="0">
                  <c:v>0.36249999999999999</c:v>
                </c:pt>
                <c:pt idx="1">
                  <c:v>0.33124999999999999</c:v>
                </c:pt>
                <c:pt idx="2">
                  <c:v>0.28125</c:v>
                </c:pt>
                <c:pt idx="3">
                  <c:v>0.25</c:v>
                </c:pt>
                <c:pt idx="4">
                  <c:v>0.28125</c:v>
                </c:pt>
                <c:pt idx="5">
                  <c:v>0.23749999999999999</c:v>
                </c:pt>
                <c:pt idx="6">
                  <c:v>0.21249999999999999</c:v>
                </c:pt>
                <c:pt idx="7">
                  <c:v>0.19375000000000001</c:v>
                </c:pt>
                <c:pt idx="8">
                  <c:v>0.15</c:v>
                </c:pt>
                <c:pt idx="9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D1-489F-B5B1-6B31113F27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886173423"/>
        <c:axId val="886174671"/>
      </c:barChart>
      <c:catAx>
        <c:axId val="886173423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6174671"/>
        <c:crosses val="autoZero"/>
        <c:auto val="1"/>
        <c:lblAlgn val="ctr"/>
        <c:lblOffset val="100"/>
        <c:noMultiLvlLbl val="0"/>
      </c:catAx>
      <c:valAx>
        <c:axId val="886174671"/>
        <c:scaling>
          <c:orientation val="minMax"/>
        </c:scaling>
        <c:delete val="1"/>
        <c:axPos val="t"/>
        <c:numFmt formatCode="#\ ##0.0%" sourceLinked="1"/>
        <c:majorTickMark val="none"/>
        <c:minorTickMark val="none"/>
        <c:tickLblPos val="nextTo"/>
        <c:crossAx val="8861734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100" b="1" dirty="0"/>
              <a:t>От кои от следните подобрения на средата би имала нужда </a:t>
            </a:r>
            <a:r>
              <a:rPr lang="bg-BG" sz="1100" b="1" u="sng" dirty="0"/>
              <a:t>Вашата детска градина</a:t>
            </a:r>
            <a:r>
              <a:rPr lang="bg-BG" sz="1100" u="sng" dirty="0"/>
              <a:t>:</a:t>
            </a:r>
            <a:endParaRPr lang="en-US" sz="1100" u="sng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47815041638313727"/>
          <c:y val="0.20686487059989125"/>
          <c:w val="0.50014408692740553"/>
          <c:h val="0.7037069924680604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DATA!$C$23</c:f>
              <c:strCache>
                <c:ptCount val="1"/>
                <c:pt idx="0">
                  <c:v>Учители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DATA!$B$24:$B$33</c:f>
              <c:strCache>
                <c:ptCount val="10"/>
                <c:pt idx="0">
                  <c:v>Нито едно от посочените</c:v>
                </c:pt>
                <c:pt idx="1">
                  <c:v>Осигуряване на достъп за обслужване на деца с увреждания в останалите помещения (административни кабинети и др.) </c:v>
                </c:pt>
                <c:pt idx="2">
                  <c:v>Осигуряване на специализирани зали за терапия за деца със сензорно – интегративна дисфункция, от аутистичния спектър, с емоционални проблеми</c:v>
                </c:pt>
                <c:pt idx="3">
                  <c:v>Осигуряване на високотехнологична техника за работа с невербални деца и деца с множество увреждания</c:v>
                </c:pt>
                <c:pt idx="4">
                  <c:v>Изграждане на съоръжения за достъпност на входовете (рампи, асансьори  т.н.)</c:v>
                </c:pt>
                <c:pt idx="5">
                  <c:v>Изграждане на адаптирани санитарни възли за деца със СОП</c:v>
                </c:pt>
                <c:pt idx="6">
                  <c:v>Изграждане и адаптиране на детски площадки и съоръжения за игра за деца с увреждания </c:v>
                </c:pt>
                <c:pt idx="7">
                  <c:v>Организиране на работни и игрови кътове за индивидуална работа с деца със СОП с ресурсен учител или помощник на учителя </c:v>
                </c:pt>
                <c:pt idx="8">
                  <c:v>Оборудване на кабинети за ресурсно подпомагане</c:v>
                </c:pt>
                <c:pt idx="9">
                  <c:v>Обогатяване на дидактичните материали  за ресурсно подпомагане</c:v>
                </c:pt>
              </c:strCache>
            </c:strRef>
          </c:cat>
          <c:val>
            <c:numRef>
              <c:f>DATA!$C$24:$C$33</c:f>
              <c:numCache>
                <c:formatCode>#\ ##0.0%</c:formatCode>
                <c:ptCount val="10"/>
                <c:pt idx="0">
                  <c:v>7.3170731707317083E-2</c:v>
                </c:pt>
                <c:pt idx="1">
                  <c:v>0.12195121951219512</c:v>
                </c:pt>
                <c:pt idx="2">
                  <c:v>0.1951219512195122</c:v>
                </c:pt>
                <c:pt idx="3">
                  <c:v>0.15853658536585366</c:v>
                </c:pt>
                <c:pt idx="4">
                  <c:v>0.1951219512195122</c:v>
                </c:pt>
                <c:pt idx="5">
                  <c:v>0.18292682926829268</c:v>
                </c:pt>
                <c:pt idx="6">
                  <c:v>0.32926829268292684</c:v>
                </c:pt>
                <c:pt idx="7">
                  <c:v>0.45121951219512196</c:v>
                </c:pt>
                <c:pt idx="8">
                  <c:v>0.51219512195121952</c:v>
                </c:pt>
                <c:pt idx="9">
                  <c:v>0.54878048780487798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BF-4EA2-BBCF-3C3B87CD9BFE}"/>
            </c:ext>
          </c:extLst>
        </c:ser>
        <c:ser>
          <c:idx val="1"/>
          <c:order val="1"/>
          <c:tx>
            <c:strRef>
              <c:f>DATA!$D$23</c:f>
              <c:strCache>
                <c:ptCount val="1"/>
                <c:pt idx="0">
                  <c:v>Директори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6BF-4EA2-BBCF-3C3B87CD9B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DATA!$B$24:$B$33</c:f>
              <c:strCache>
                <c:ptCount val="10"/>
                <c:pt idx="0">
                  <c:v>Нито едно от посочените</c:v>
                </c:pt>
                <c:pt idx="1">
                  <c:v>Осигуряване на достъп за обслужване на деца с увреждания в останалите помещения (административни кабинети и др.) </c:v>
                </c:pt>
                <c:pt idx="2">
                  <c:v>Осигуряване на специализирани зали за терапия за деца със сензорно – интегративна дисфункция, от аутистичния спектър, с емоционални проблеми</c:v>
                </c:pt>
                <c:pt idx="3">
                  <c:v>Осигуряване на високотехнологична техника за работа с невербални деца и деца с множество увреждания</c:v>
                </c:pt>
                <c:pt idx="4">
                  <c:v>Изграждане на съоръжения за достъпност на входовете (рампи, асансьори  т.н.)</c:v>
                </c:pt>
                <c:pt idx="5">
                  <c:v>Изграждане на адаптирани санитарни възли за деца със СОП</c:v>
                </c:pt>
                <c:pt idx="6">
                  <c:v>Изграждане и адаптиране на детски площадки и съоръжения за игра за деца с увреждания </c:v>
                </c:pt>
                <c:pt idx="7">
                  <c:v>Организиране на работни и игрови кътове за индивидуална работа с деца със СОП с ресурсен учител или помощник на учителя </c:v>
                </c:pt>
                <c:pt idx="8">
                  <c:v>Оборудване на кабинети за ресурсно подпомагане</c:v>
                </c:pt>
                <c:pt idx="9">
                  <c:v>Обогатяване на дидактичните материали  за ресурсно подпомагане</c:v>
                </c:pt>
              </c:strCache>
            </c:strRef>
          </c:cat>
          <c:val>
            <c:numRef>
              <c:f>DATA!$D$24:$D$33</c:f>
              <c:numCache>
                <c:formatCode>#\ ##0.0%</c:formatCode>
                <c:ptCount val="10"/>
                <c:pt idx="0">
                  <c:v>0</c:v>
                </c:pt>
                <c:pt idx="1">
                  <c:v>0.1081081081081081</c:v>
                </c:pt>
                <c:pt idx="2">
                  <c:v>0.18918918918918901</c:v>
                </c:pt>
                <c:pt idx="3">
                  <c:v>0.1891891891891892</c:v>
                </c:pt>
                <c:pt idx="4">
                  <c:v>0.32432432432432434</c:v>
                </c:pt>
                <c:pt idx="5">
                  <c:v>0.32432432432432434</c:v>
                </c:pt>
                <c:pt idx="6">
                  <c:v>0.48648648648648646</c:v>
                </c:pt>
                <c:pt idx="7">
                  <c:v>0.56756756756756754</c:v>
                </c:pt>
                <c:pt idx="8">
                  <c:v>0.59459459459459463</c:v>
                </c:pt>
                <c:pt idx="9">
                  <c:v>0.64864864864864868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BF-4EA2-BBCF-3C3B87CD9BF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2"/>
        <c:axId val="498767328"/>
        <c:axId val="498773560"/>
      </c:barChart>
      <c:catAx>
        <c:axId val="4987673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8773560"/>
        <c:crosses val="autoZero"/>
        <c:auto val="1"/>
        <c:lblAlgn val="ctr"/>
        <c:lblOffset val="100"/>
        <c:noMultiLvlLbl val="0"/>
      </c:catAx>
      <c:valAx>
        <c:axId val="498773560"/>
        <c:scaling>
          <c:orientation val="minMax"/>
        </c:scaling>
        <c:delete val="1"/>
        <c:axPos val="b"/>
        <c:numFmt formatCode="#\ ##0.0%" sourceLinked="1"/>
        <c:majorTickMark val="none"/>
        <c:minorTickMark val="none"/>
        <c:tickLblPos val="nextTo"/>
        <c:crossAx val="498767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/>
      </a:pPr>
      <a:endParaRPr lang="en-US"/>
    </a:p>
  </c:txPr>
  <c:externalData r:id="rId4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100" b="1" dirty="0"/>
              <a:t>Какви трудности срещате във връзка с обучението на ученици със специални образователни потребности във </a:t>
            </a:r>
            <a:r>
              <a:rPr lang="bg-BG" sz="1100" b="1" u="sng" dirty="0"/>
              <a:t>Вашето училище: </a:t>
            </a:r>
            <a:endParaRPr lang="en-US" sz="1100" b="1" u="sng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50370148558304373"/>
          <c:y val="0.20489494998645341"/>
          <c:w val="0.4679070057488981"/>
          <c:h val="0.725969231001154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'[Graphics2.xlsx]ОП 3 М1 и М2'!$C$74</c:f>
              <c:strCache>
                <c:ptCount val="1"/>
                <c:pt idx="0">
                  <c:v>Директори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3 М1 и М2'!$B$75:$B$82</c:f>
              <c:strCache>
                <c:ptCount val="8"/>
                <c:pt idx="0">
                  <c:v>Работата с  ученици със СОП изисква много внимание от страна на учителите конкретно към ученика със СОП</c:v>
                </c:pt>
                <c:pt idx="1">
                  <c:v>Учениците със СОП трудно възприемат учебния материал</c:v>
                </c:pt>
                <c:pt idx="2">
                  <c:v>Педагогическите специалисти нямат достатъчна подготовка за работата с  ученици със СОП</c:v>
                </c:pt>
                <c:pt idx="3">
                  <c:v>Присъствието на ученик със  СОП води до проблеми с дисциплината в клас </c:v>
                </c:pt>
                <c:pt idx="4">
                  <c:v>Физическата среда в училище не е пригодена напълно за нуждите на учениците  със СОП</c:v>
                </c:pt>
                <c:pt idx="5">
                  <c:v>Учениците в клас са твърде много и учителите трудно успява да обърнат внимание на всеки ученик индивидуално </c:v>
                </c:pt>
                <c:pt idx="6">
                  <c:v>В нашето училище не се обучават ученици със СОП</c:v>
                </c:pt>
                <c:pt idx="7">
                  <c:v>Нито едно от посочените</c:v>
                </c:pt>
              </c:strCache>
            </c:strRef>
          </c:cat>
          <c:val>
            <c:numRef>
              <c:f>'[Graphics2.xlsx]ОП 3 М1 и М2'!$C$75:$C$82</c:f>
              <c:numCache>
                <c:formatCode>#\ ##0.0%</c:formatCode>
                <c:ptCount val="8"/>
                <c:pt idx="0">
                  <c:v>0.63043478260869568</c:v>
                </c:pt>
                <c:pt idx="1">
                  <c:v>0.54347826086956519</c:v>
                </c:pt>
                <c:pt idx="2">
                  <c:v>0.45652173913043476</c:v>
                </c:pt>
                <c:pt idx="3">
                  <c:v>0.32608695652173914</c:v>
                </c:pt>
                <c:pt idx="4">
                  <c:v>0.2608695652173913</c:v>
                </c:pt>
                <c:pt idx="5">
                  <c:v>0.13043478260869565</c:v>
                </c:pt>
                <c:pt idx="6">
                  <c:v>0.13043478260869565</c:v>
                </c:pt>
                <c:pt idx="7">
                  <c:v>4.3478260869565216E-2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C4-407D-8350-E1A50746C8D5}"/>
            </c:ext>
          </c:extLst>
        </c:ser>
        <c:ser>
          <c:idx val="1"/>
          <c:order val="1"/>
          <c:tx>
            <c:strRef>
              <c:f>'[Graphics2.xlsx]ОП 3 М1 и М2'!$D$74</c:f>
              <c:strCache>
                <c:ptCount val="1"/>
                <c:pt idx="0">
                  <c:v>Учители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3 М1 и М2'!$B$75:$B$82</c:f>
              <c:strCache>
                <c:ptCount val="8"/>
                <c:pt idx="0">
                  <c:v>Работата с  ученици със СОП изисква много внимание от страна на учителите конкретно към ученика със СОП</c:v>
                </c:pt>
                <c:pt idx="1">
                  <c:v>Учениците със СОП трудно възприемат учебния материал</c:v>
                </c:pt>
                <c:pt idx="2">
                  <c:v>Педагогическите специалисти нямат достатъчна подготовка за работата с  ученици със СОП</c:v>
                </c:pt>
                <c:pt idx="3">
                  <c:v>Присъствието на ученик със  СОП води до проблеми с дисциплината в клас </c:v>
                </c:pt>
                <c:pt idx="4">
                  <c:v>Физическата среда в училище не е пригодена напълно за нуждите на учениците  със СОП</c:v>
                </c:pt>
                <c:pt idx="5">
                  <c:v>Учениците в клас са твърде много и учителите трудно успява да обърнат внимание на всеки ученик индивидуално </c:v>
                </c:pt>
                <c:pt idx="6">
                  <c:v>В нашето училище не се обучават ученици със СОП</c:v>
                </c:pt>
                <c:pt idx="7">
                  <c:v>Нито едно от посочените</c:v>
                </c:pt>
              </c:strCache>
            </c:strRef>
          </c:cat>
          <c:val>
            <c:numRef>
              <c:f>'[Graphics2.xlsx]ОП 3 М1 и М2'!$D$75:$D$82</c:f>
              <c:numCache>
                <c:formatCode>#\ ##0.0%</c:formatCode>
                <c:ptCount val="8"/>
                <c:pt idx="0">
                  <c:v>0.63749999999999996</c:v>
                </c:pt>
                <c:pt idx="1">
                  <c:v>0.66874999999999996</c:v>
                </c:pt>
                <c:pt idx="2">
                  <c:v>0.34375</c:v>
                </c:pt>
                <c:pt idx="3">
                  <c:v>0.41875000000000001</c:v>
                </c:pt>
                <c:pt idx="4">
                  <c:v>0.23749999999999999</c:v>
                </c:pt>
                <c:pt idx="5">
                  <c:v>0.36875000000000002</c:v>
                </c:pt>
                <c:pt idx="6">
                  <c:v>0.1125</c:v>
                </c:pt>
                <c:pt idx="7">
                  <c:v>6.8750000000000006E-2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C4-407D-8350-E1A50746C8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900725455"/>
        <c:axId val="900725871"/>
      </c:barChart>
      <c:catAx>
        <c:axId val="90072545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0725871"/>
        <c:crosses val="autoZero"/>
        <c:auto val="1"/>
        <c:lblAlgn val="ctr"/>
        <c:lblOffset val="100"/>
        <c:noMultiLvlLbl val="0"/>
      </c:catAx>
      <c:valAx>
        <c:axId val="900725871"/>
        <c:scaling>
          <c:orientation val="minMax"/>
        </c:scaling>
        <c:delete val="1"/>
        <c:axPos val="t"/>
        <c:numFmt formatCode="#\ ##0.0%" sourceLinked="1"/>
        <c:majorTickMark val="none"/>
        <c:minorTickMark val="none"/>
        <c:tickLblPos val="nextTo"/>
        <c:crossAx val="9007254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6401263649542026"/>
          <c:y val="0.15756574421637179"/>
          <c:w val="0.26718083818412375"/>
          <c:h val="5.2187253067292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100" b="1" dirty="0"/>
              <a:t>Какви трудности срещате във връзка с обучението на деца със специални образователни потребности във </a:t>
            </a:r>
            <a:r>
              <a:rPr lang="bg-BG" sz="1100" b="1" u="sng" dirty="0"/>
              <a:t>Вашата детска градина </a:t>
            </a:r>
          </a:p>
          <a:p>
            <a:pPr>
              <a:defRPr/>
            </a:pPr>
            <a:endParaRPr lang="en-US" sz="105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56005232244992187"/>
          <c:y val="0.16628525012948986"/>
          <c:w val="0.38535476815398073"/>
          <c:h val="0.801254570992946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DATA!$C$82</c:f>
              <c:strCache>
                <c:ptCount val="1"/>
                <c:pt idx="0">
                  <c:v>Учители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DATA!$B$83:$B$90</c:f>
              <c:strCache>
                <c:ptCount val="8"/>
                <c:pt idx="0">
                  <c:v>В нашата детска градина не се обучават деца със СОП</c:v>
                </c:pt>
                <c:pt idx="1">
                  <c:v>Физическата среда в детска градина не е пригодена напълно за нуждите на децата  със СОП</c:v>
                </c:pt>
                <c:pt idx="2">
                  <c:v>Педагогическите специалисти нямат достатъчна подготовка за работата с  деца със СОП</c:v>
                </c:pt>
                <c:pt idx="3">
                  <c:v>Присъствието на дете със  СОП води до проблеми с дисциплината в групата </c:v>
                </c:pt>
                <c:pt idx="4">
                  <c:v>Децата със СОП трудно възприемат учебния материал</c:v>
                </c:pt>
                <c:pt idx="5">
                  <c:v>Децата със СОП трудно успяват да се включват в общите дейности в групата </c:v>
                </c:pt>
                <c:pt idx="6">
                  <c:v>Децата в групите са твърде много и учителите трудно успява да обърнат внимание на всяко дете индивидуално </c:v>
                </c:pt>
                <c:pt idx="7">
                  <c:v>Работата с  деца със СОП изисква много внимание от страна на учителите конкретно към детето със СОП</c:v>
                </c:pt>
              </c:strCache>
            </c:strRef>
          </c:cat>
          <c:val>
            <c:numRef>
              <c:f>DATA!$C$83:$C$90</c:f>
              <c:numCache>
                <c:formatCode>#\ ##0.0%</c:formatCode>
                <c:ptCount val="8"/>
                <c:pt idx="0">
                  <c:v>7.3170731707317083E-2</c:v>
                </c:pt>
                <c:pt idx="1">
                  <c:v>0.24390243902439024</c:v>
                </c:pt>
                <c:pt idx="2">
                  <c:v>0.24390243902439024</c:v>
                </c:pt>
                <c:pt idx="3">
                  <c:v>0.42682926829268292</c:v>
                </c:pt>
                <c:pt idx="4">
                  <c:v>0.41463414634146339</c:v>
                </c:pt>
                <c:pt idx="5">
                  <c:v>0.46341463414634149</c:v>
                </c:pt>
                <c:pt idx="6">
                  <c:v>0.53658536585365857</c:v>
                </c:pt>
                <c:pt idx="7">
                  <c:v>0.59756097560975607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8C-453D-AF57-EA8F26B2B337}"/>
            </c:ext>
          </c:extLst>
        </c:ser>
        <c:ser>
          <c:idx val="1"/>
          <c:order val="1"/>
          <c:tx>
            <c:strRef>
              <c:f>DATA!$D$82</c:f>
              <c:strCache>
                <c:ptCount val="1"/>
                <c:pt idx="0">
                  <c:v>Директори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DATA!$B$83:$B$90</c:f>
              <c:strCache>
                <c:ptCount val="8"/>
                <c:pt idx="0">
                  <c:v>В нашата детска градина не се обучават деца със СОП</c:v>
                </c:pt>
                <c:pt idx="1">
                  <c:v>Физическата среда в детска градина не е пригодена напълно за нуждите на децата  със СОП</c:v>
                </c:pt>
                <c:pt idx="2">
                  <c:v>Педагогическите специалисти нямат достатъчна подготовка за работата с  деца със СОП</c:v>
                </c:pt>
                <c:pt idx="3">
                  <c:v>Присъствието на дете със  СОП води до проблеми с дисциплината в групата </c:v>
                </c:pt>
                <c:pt idx="4">
                  <c:v>Децата със СОП трудно възприемат учебния материал</c:v>
                </c:pt>
                <c:pt idx="5">
                  <c:v>Децата със СОП трудно успяват да се включват в общите дейности в групата </c:v>
                </c:pt>
                <c:pt idx="6">
                  <c:v>Децата в групите са твърде много и учителите трудно успява да обърнат внимание на всяко дете индивидуално </c:v>
                </c:pt>
                <c:pt idx="7">
                  <c:v>Работата с  деца със СОП изисква много внимание от страна на учителите конкретно към детето със СОП</c:v>
                </c:pt>
              </c:strCache>
            </c:strRef>
          </c:cat>
          <c:val>
            <c:numRef>
              <c:f>DATA!$D$83:$D$90</c:f>
              <c:numCache>
                <c:formatCode>#\ ##0.0%</c:formatCode>
                <c:ptCount val="8"/>
                <c:pt idx="0">
                  <c:v>2.7027027027027025E-2</c:v>
                </c:pt>
                <c:pt idx="1">
                  <c:v>0.27027027027027029</c:v>
                </c:pt>
                <c:pt idx="2">
                  <c:v>0.35135135135135137</c:v>
                </c:pt>
                <c:pt idx="3">
                  <c:v>0.4324324324324324</c:v>
                </c:pt>
                <c:pt idx="4">
                  <c:v>0.54054054054054057</c:v>
                </c:pt>
                <c:pt idx="5">
                  <c:v>0.56756756756756754</c:v>
                </c:pt>
                <c:pt idx="6">
                  <c:v>0.59459459459459463</c:v>
                </c:pt>
                <c:pt idx="7">
                  <c:v>0.59459459459459463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18C-453D-AF57-EA8F26B2B33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2"/>
        <c:axId val="609002104"/>
        <c:axId val="609000792"/>
      </c:barChart>
      <c:catAx>
        <c:axId val="6090021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000792"/>
        <c:crosses val="autoZero"/>
        <c:auto val="1"/>
        <c:lblAlgn val="ctr"/>
        <c:lblOffset val="100"/>
        <c:noMultiLvlLbl val="0"/>
      </c:catAx>
      <c:valAx>
        <c:axId val="609000792"/>
        <c:scaling>
          <c:orientation val="minMax"/>
        </c:scaling>
        <c:delete val="1"/>
        <c:axPos val="b"/>
        <c:numFmt formatCode="#\ ##0.0%" sourceLinked="1"/>
        <c:majorTickMark val="none"/>
        <c:minorTickMark val="none"/>
        <c:tickLblPos val="nextTo"/>
        <c:crossAx val="609002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800"/>
      </a:pPr>
      <a:endParaRPr lang="en-US"/>
    </a:p>
  </c:txPr>
  <c:externalData r:id="rId4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100" b="1"/>
              <a:t>Какви бихте казали, че са демонстрираните резултати от страна на учениците със СОП, когато:  (Директори)</a:t>
            </a:r>
            <a:endParaRPr lang="en-US" sz="11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'[Graphics2.xlsx]ОП 3 М1 и М2'!$B$143</c:f>
              <c:strCache>
                <c:ptCount val="1"/>
                <c:pt idx="0">
                  <c:v>Значителни резултати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3 М1 и М2'!$A$144:$A$147</c:f>
              <c:strCache>
                <c:ptCount val="4"/>
                <c:pt idx="0">
                  <c:v>Ученикът получава допълнителна подкрепа от специалист (ресурсен учител, логопед, психолог и др.)</c:v>
                </c:pt>
                <c:pt idx="1">
                  <c:v>С ученика се работи с подходящи дидактически материали</c:v>
                </c:pt>
                <c:pt idx="2">
                  <c:v>Родителите работят допълнително с ученика у дома</c:v>
                </c:pt>
                <c:pt idx="3">
                  <c:v>В рамките на редовния учебен процес с ученика се работи чрез подходящи техники за усвояване на учебния материал</c:v>
                </c:pt>
              </c:strCache>
            </c:strRef>
          </c:cat>
          <c:val>
            <c:numRef>
              <c:f>'[Graphics2.xlsx]ОП 3 М1 и М2'!$B$144:$B$147</c:f>
              <c:numCache>
                <c:formatCode>0.0%</c:formatCode>
                <c:ptCount val="4"/>
                <c:pt idx="0">
                  <c:v>0.56521739130434778</c:v>
                </c:pt>
                <c:pt idx="1">
                  <c:v>0.5</c:v>
                </c:pt>
                <c:pt idx="2">
                  <c:v>0.34782608695652173</c:v>
                </c:pt>
                <c:pt idx="3">
                  <c:v>0.32608695652173914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8F-4C48-8262-32CB52929D3A}"/>
            </c:ext>
          </c:extLst>
        </c:ser>
        <c:ser>
          <c:idx val="1"/>
          <c:order val="1"/>
          <c:tx>
            <c:strRef>
              <c:f>'[Graphics2.xlsx]ОП 3 М1 и М2'!$C$143</c:f>
              <c:strCache>
                <c:ptCount val="1"/>
                <c:pt idx="0">
                  <c:v>Нито значителни, нито незначителни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3 М1 и М2'!$A$144:$A$147</c:f>
              <c:strCache>
                <c:ptCount val="4"/>
                <c:pt idx="0">
                  <c:v>Ученикът получава допълнителна подкрепа от специалист (ресурсен учител, логопед, психолог и др.)</c:v>
                </c:pt>
                <c:pt idx="1">
                  <c:v>С ученика се работи с подходящи дидактически материали</c:v>
                </c:pt>
                <c:pt idx="2">
                  <c:v>Родителите работят допълнително с ученика у дома</c:v>
                </c:pt>
                <c:pt idx="3">
                  <c:v>В рамките на редовния учебен процес с ученика се работи чрез подходящи техники за усвояване на учебния материал</c:v>
                </c:pt>
              </c:strCache>
            </c:strRef>
          </c:cat>
          <c:val>
            <c:numRef>
              <c:f>'[Graphics2.xlsx]ОП 3 М1 и М2'!$C$144:$C$147</c:f>
              <c:numCache>
                <c:formatCode>#\ ##0.0%</c:formatCode>
                <c:ptCount val="4"/>
                <c:pt idx="0">
                  <c:v>0.10869565217391304</c:v>
                </c:pt>
                <c:pt idx="1">
                  <c:v>0.19565217391304349</c:v>
                </c:pt>
                <c:pt idx="2">
                  <c:v>0.10869565217391304</c:v>
                </c:pt>
                <c:pt idx="3">
                  <c:v>0.2391304347826087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8F-4C48-8262-32CB52929D3A}"/>
            </c:ext>
          </c:extLst>
        </c:ser>
        <c:ser>
          <c:idx val="2"/>
          <c:order val="2"/>
          <c:tx>
            <c:strRef>
              <c:f>'[Graphics2.xlsx]ОП 3 М1 и М2'!$D$143</c:f>
              <c:strCache>
                <c:ptCount val="1"/>
                <c:pt idx="0">
                  <c:v>Незначителни резултати 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3 М1 и М2'!$A$144:$A$147</c:f>
              <c:strCache>
                <c:ptCount val="4"/>
                <c:pt idx="0">
                  <c:v>Ученикът получава допълнителна подкрепа от специалист (ресурсен учител, логопед, психолог и др.)</c:v>
                </c:pt>
                <c:pt idx="1">
                  <c:v>С ученика се работи с подходящи дидактически материали</c:v>
                </c:pt>
                <c:pt idx="2">
                  <c:v>Родителите работят допълнително с ученика у дома</c:v>
                </c:pt>
                <c:pt idx="3">
                  <c:v>В рамките на редовния учебен процес с ученика се работи чрез подходящи техники за усвояване на учебния материал</c:v>
                </c:pt>
              </c:strCache>
            </c:strRef>
          </c:cat>
          <c:val>
            <c:numRef>
              <c:f>'[Graphics2.xlsx]ОП 3 М1 и М2'!$D$144:$D$147</c:f>
              <c:numCache>
                <c:formatCode>0.0%</c:formatCode>
                <c:ptCount val="4"/>
                <c:pt idx="0">
                  <c:v>0.15217391304347827</c:v>
                </c:pt>
                <c:pt idx="1">
                  <c:v>0.10869565217391304</c:v>
                </c:pt>
                <c:pt idx="2">
                  <c:v>0.36956521739130432</c:v>
                </c:pt>
                <c:pt idx="3">
                  <c:v>0.2391304347826087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D8F-4C48-8262-32CB52929D3A}"/>
            </c:ext>
          </c:extLst>
        </c:ser>
        <c:ser>
          <c:idx val="3"/>
          <c:order val="3"/>
          <c:tx>
            <c:strRef>
              <c:f>'[Graphics2.xlsx]ОП 3 М1 и М2'!$E$143</c:f>
              <c:strCache>
                <c:ptCount val="1"/>
                <c:pt idx="0">
                  <c:v>Без отговор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3 М1 и М2'!$A$144:$A$147</c:f>
              <c:strCache>
                <c:ptCount val="4"/>
                <c:pt idx="0">
                  <c:v>Ученикът получава допълнителна подкрепа от специалист (ресурсен учител, логопед, психолог и др.)</c:v>
                </c:pt>
                <c:pt idx="1">
                  <c:v>С ученика се работи с подходящи дидактически материали</c:v>
                </c:pt>
                <c:pt idx="2">
                  <c:v>Родителите работят допълнително с ученика у дома</c:v>
                </c:pt>
                <c:pt idx="3">
                  <c:v>В рамките на редовния учебен процес с ученика се работи чрез подходящи техники за усвояване на учебния материал</c:v>
                </c:pt>
              </c:strCache>
            </c:strRef>
          </c:cat>
          <c:val>
            <c:numRef>
              <c:f>'[Graphics2.xlsx]ОП 3 М1 и М2'!$E$144:$E$147</c:f>
              <c:numCache>
                <c:formatCode>#\ ##0.0%</c:formatCode>
                <c:ptCount val="4"/>
                <c:pt idx="0">
                  <c:v>0.17391304347826086</c:v>
                </c:pt>
                <c:pt idx="1">
                  <c:v>0.19565217391304349</c:v>
                </c:pt>
                <c:pt idx="2">
                  <c:v>0.17391304347826086</c:v>
                </c:pt>
                <c:pt idx="3">
                  <c:v>0.19565217391304349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D8F-4C48-8262-32CB52929D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overlap val="100"/>
        <c:axId val="1012151551"/>
        <c:axId val="1012147391"/>
      </c:barChart>
      <c:catAx>
        <c:axId val="1012151551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2147391"/>
        <c:crosses val="autoZero"/>
        <c:auto val="1"/>
        <c:lblAlgn val="ctr"/>
        <c:lblOffset val="100"/>
        <c:noMultiLvlLbl val="0"/>
      </c:catAx>
      <c:valAx>
        <c:axId val="1012147391"/>
        <c:scaling>
          <c:orientation val="minMax"/>
          <c:max val="1"/>
        </c:scaling>
        <c:delete val="1"/>
        <c:axPos val="t"/>
        <c:numFmt formatCode="0.0%" sourceLinked="1"/>
        <c:majorTickMark val="none"/>
        <c:minorTickMark val="none"/>
        <c:tickLblPos val="nextTo"/>
        <c:crossAx val="10121515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100" b="1"/>
              <a:t>Какви бихте казали, че са демонстрираните резултати от страна на учениците със СОП, когато:  (Учители)</a:t>
            </a:r>
            <a:endParaRPr lang="en-US" sz="11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'[Graphics2.xlsx]ОП 3 М1 и М2'!$B$165</c:f>
              <c:strCache>
                <c:ptCount val="1"/>
                <c:pt idx="0">
                  <c:v>Значителни резултати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3 М1 и М2'!$A$166:$A$169</c:f>
              <c:strCache>
                <c:ptCount val="4"/>
                <c:pt idx="0">
                  <c:v>Ученикът получава допълнителна подкрепа от специалист (ресурсен учител, логопед, психолог и др.)</c:v>
                </c:pt>
                <c:pt idx="1">
                  <c:v>С ученика се работи с подходящи дидактически материали</c:v>
                </c:pt>
                <c:pt idx="2">
                  <c:v>Родителите работят допълнително с ученика у дома</c:v>
                </c:pt>
                <c:pt idx="3">
                  <c:v>В рамките на редовния учебен процес с ученика се работи чрез подходящи техники за усвояване на учебния материал</c:v>
                </c:pt>
              </c:strCache>
            </c:strRef>
          </c:cat>
          <c:val>
            <c:numRef>
              <c:f>'[Graphics2.xlsx]ОП 3 М1 и М2'!$B$166:$B$169</c:f>
              <c:numCache>
                <c:formatCode>#\ ##0.0%</c:formatCode>
                <c:ptCount val="4"/>
                <c:pt idx="0">
                  <c:v>0.51249999999999996</c:v>
                </c:pt>
                <c:pt idx="1">
                  <c:v>0.43125000000000002</c:v>
                </c:pt>
                <c:pt idx="2">
                  <c:v>0.38750000000000001</c:v>
                </c:pt>
                <c:pt idx="3">
                  <c:v>0.23749999999999999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0D-45D6-8D6B-93A5DBA477E9}"/>
            </c:ext>
          </c:extLst>
        </c:ser>
        <c:ser>
          <c:idx val="1"/>
          <c:order val="1"/>
          <c:tx>
            <c:strRef>
              <c:f>'[Graphics2.xlsx]ОП 3 М1 и М2'!$C$165</c:f>
              <c:strCache>
                <c:ptCount val="1"/>
                <c:pt idx="0">
                  <c:v>Нито значителни, нито незначителни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3 М1 и М2'!$A$166:$A$169</c:f>
              <c:strCache>
                <c:ptCount val="4"/>
                <c:pt idx="0">
                  <c:v>Ученикът получава допълнителна подкрепа от специалист (ресурсен учител, логопед, психолог и др.)</c:v>
                </c:pt>
                <c:pt idx="1">
                  <c:v>С ученика се работи с подходящи дидактически материали</c:v>
                </c:pt>
                <c:pt idx="2">
                  <c:v>Родителите работят допълнително с ученика у дома</c:v>
                </c:pt>
                <c:pt idx="3">
                  <c:v>В рамките на редовния учебен процес с ученика се работи чрез подходящи техники за усвояване на учебния материал</c:v>
                </c:pt>
              </c:strCache>
            </c:strRef>
          </c:cat>
          <c:val>
            <c:numRef>
              <c:f>'[Graphics2.xlsx]ОП 3 М1 и М2'!$C$166:$C$169</c:f>
              <c:numCache>
                <c:formatCode>0.0%</c:formatCode>
                <c:ptCount val="4"/>
                <c:pt idx="0">
                  <c:v>0.15</c:v>
                </c:pt>
                <c:pt idx="1">
                  <c:v>0.21875</c:v>
                </c:pt>
                <c:pt idx="2">
                  <c:v>0.17499999999999999</c:v>
                </c:pt>
                <c:pt idx="3">
                  <c:v>0.20624999999999999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0D-45D6-8D6B-93A5DBA477E9}"/>
            </c:ext>
          </c:extLst>
        </c:ser>
        <c:ser>
          <c:idx val="2"/>
          <c:order val="2"/>
          <c:tx>
            <c:strRef>
              <c:f>'[Graphics2.xlsx]ОП 3 М1 и М2'!$D$165</c:f>
              <c:strCache>
                <c:ptCount val="1"/>
                <c:pt idx="0">
                  <c:v>Незначителни резулати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3 М1 и М2'!$A$166:$A$169</c:f>
              <c:strCache>
                <c:ptCount val="4"/>
                <c:pt idx="0">
                  <c:v>Ученикът получава допълнителна подкрепа от специалист (ресурсен учител, логопед, психолог и др.)</c:v>
                </c:pt>
                <c:pt idx="1">
                  <c:v>С ученика се работи с подходящи дидактически материали</c:v>
                </c:pt>
                <c:pt idx="2">
                  <c:v>Родителите работят допълнително с ученика у дома</c:v>
                </c:pt>
                <c:pt idx="3">
                  <c:v>В рамките на редовния учебен процес с ученика се работи чрез подходящи техники за усвояване на учебния материал</c:v>
                </c:pt>
              </c:strCache>
            </c:strRef>
          </c:cat>
          <c:val>
            <c:numRef>
              <c:f>'[Graphics2.xlsx]ОП 3 М1 и М2'!$D$166:$D$169</c:f>
              <c:numCache>
                <c:formatCode>#\ ##0.0%</c:formatCode>
                <c:ptCount val="4"/>
                <c:pt idx="0">
                  <c:v>0.16875000000000001</c:v>
                </c:pt>
                <c:pt idx="1">
                  <c:v>0.1875</c:v>
                </c:pt>
                <c:pt idx="2">
                  <c:v>0.26874999999999999</c:v>
                </c:pt>
                <c:pt idx="3">
                  <c:v>0.43125000000000002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B0D-45D6-8D6B-93A5DBA477E9}"/>
            </c:ext>
          </c:extLst>
        </c:ser>
        <c:ser>
          <c:idx val="3"/>
          <c:order val="3"/>
          <c:tx>
            <c:strRef>
              <c:f>'[Graphics2.xlsx]ОП 3 М1 и М2'!$E$165</c:f>
              <c:strCache>
                <c:ptCount val="1"/>
                <c:pt idx="0">
                  <c:v>Без отговор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2.0607934054611026E-3"/>
                  <c:y val="-4.4739206256935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B0D-45D6-8D6B-93A5DBA477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3 М1 и М2'!$A$166:$A$169</c:f>
              <c:strCache>
                <c:ptCount val="4"/>
                <c:pt idx="0">
                  <c:v>Ученикът получава допълнителна подкрепа от специалист (ресурсен учител, логопед, психолог и др.)</c:v>
                </c:pt>
                <c:pt idx="1">
                  <c:v>С ученика се работи с подходящи дидактически материали</c:v>
                </c:pt>
                <c:pt idx="2">
                  <c:v>Родителите работят допълнително с ученика у дома</c:v>
                </c:pt>
                <c:pt idx="3">
                  <c:v>В рамките на редовния учебен процес с ученика се работи чрез подходящи техники за усвояване на учебния материал</c:v>
                </c:pt>
              </c:strCache>
            </c:strRef>
          </c:cat>
          <c:val>
            <c:numRef>
              <c:f>'[Graphics2.xlsx]ОП 3 М1 и М2'!$E$166:$E$169</c:f>
              <c:numCache>
                <c:formatCode>0.0%</c:formatCode>
                <c:ptCount val="4"/>
                <c:pt idx="0">
                  <c:v>0.16875000000000001</c:v>
                </c:pt>
                <c:pt idx="1">
                  <c:v>0.16250000000000001</c:v>
                </c:pt>
                <c:pt idx="2">
                  <c:v>0.16875000000000001</c:v>
                </c:pt>
                <c:pt idx="3">
                  <c:v>0.125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B0D-45D6-8D6B-93A5DBA477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overlap val="100"/>
        <c:axId val="1012151551"/>
        <c:axId val="1012147391"/>
      </c:barChart>
      <c:catAx>
        <c:axId val="1012151551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2147391"/>
        <c:crosses val="autoZero"/>
        <c:auto val="1"/>
        <c:lblAlgn val="ctr"/>
        <c:lblOffset val="100"/>
        <c:noMultiLvlLbl val="0"/>
      </c:catAx>
      <c:valAx>
        <c:axId val="1012147391"/>
        <c:scaling>
          <c:orientation val="minMax"/>
          <c:max val="1"/>
        </c:scaling>
        <c:delete val="1"/>
        <c:axPos val="t"/>
        <c:numFmt formatCode="#\ ##0.0%" sourceLinked="1"/>
        <c:majorTickMark val="none"/>
        <c:minorTickMark val="none"/>
        <c:tickLblPos val="nextTo"/>
        <c:crossAx val="10121515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Резултати, демонстрирани от деца със СОП, когато…(детски градини)</a:t>
            </a:r>
            <a:endParaRPr lang="en-GB" sz="1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9894159906748822"/>
          <c:y val="0.12729295569420485"/>
          <c:w val="0.56819734995361226"/>
          <c:h val="0.71458309012059029"/>
        </c:manualLayout>
      </c:layout>
      <c:barChart>
        <c:barDir val="bar"/>
        <c:grouping val="stacked"/>
        <c:varyColors val="0"/>
        <c:ser>
          <c:idx val="0"/>
          <c:order val="0"/>
          <c:tx>
            <c:v>По-скоро значими резултати</c:v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'соп резултати'!$A$3:$A$13</c:f>
              <c:strCache>
                <c:ptCount val="10"/>
                <c:pt idx="0">
                  <c:v>Детето получава допълнителна подкрепа от специалист</c:v>
                </c:pt>
                <c:pt idx="3">
                  <c:v>С детето се работи с подходящи дидактически материали</c:v>
                </c:pt>
                <c:pt idx="6">
                  <c:v>Родителите работят допълнително с детето у дома</c:v>
                </c:pt>
                <c:pt idx="9">
                  <c:v>С детето се работи чрез подходящи техники и методи за усвояване на уменията и знанията, зададени от учебното съдържание</c:v>
                </c:pt>
              </c:strCache>
            </c:strRef>
          </c:cat>
          <c:val>
            <c:numRef>
              <c:f>'соп резултати'!$B$3:$B$13</c:f>
              <c:numCache>
                <c:formatCode>General</c:formatCode>
                <c:ptCount val="11"/>
                <c:pt idx="0" formatCode="#,#00%">
                  <c:v>0.378</c:v>
                </c:pt>
                <c:pt idx="3" formatCode="#,#00%">
                  <c:v>0.40500000000000003</c:v>
                </c:pt>
                <c:pt idx="6" formatCode="#,#00%">
                  <c:v>0.32400000000000001</c:v>
                </c:pt>
                <c:pt idx="9" formatCode="#,#00%">
                  <c:v>0.432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C8-47FC-AA9F-60B3D0552ECE}"/>
            </c:ext>
          </c:extLst>
        </c:ser>
        <c:ser>
          <c:idx val="1"/>
          <c:order val="1"/>
          <c:tx>
            <c:v>Значими резултати</c:v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'соп резултати'!$A$3:$A$13</c:f>
              <c:strCache>
                <c:ptCount val="10"/>
                <c:pt idx="0">
                  <c:v>Детето получава допълнителна подкрепа от специалист</c:v>
                </c:pt>
                <c:pt idx="3">
                  <c:v>С детето се работи с подходящи дидактически материали</c:v>
                </c:pt>
                <c:pt idx="6">
                  <c:v>Родителите работят допълнително с детето у дома</c:v>
                </c:pt>
                <c:pt idx="9">
                  <c:v>С детето се работи чрез подходящи техники и методи за усвояване на уменията и знанията, зададени от учебното съдържание</c:v>
                </c:pt>
              </c:strCache>
            </c:strRef>
          </c:cat>
          <c:val>
            <c:numRef>
              <c:f>'соп резултати'!$C$3:$C$13</c:f>
              <c:numCache>
                <c:formatCode>General</c:formatCode>
                <c:ptCount val="11"/>
                <c:pt idx="0" formatCode="#,#00%">
                  <c:v>0.378</c:v>
                </c:pt>
                <c:pt idx="3" formatCode="#,#00%">
                  <c:v>0.29699999999999999</c:v>
                </c:pt>
                <c:pt idx="6" formatCode="#,#00%">
                  <c:v>0.32400000000000001</c:v>
                </c:pt>
                <c:pt idx="9" formatCode="#,#00%">
                  <c:v>0.13500000000000001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C8-47FC-AA9F-60B3D0552ECE}"/>
            </c:ext>
          </c:extLst>
        </c:ser>
        <c:ser>
          <c:idx val="2"/>
          <c:order val="2"/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'соп резултати'!$A$3:$A$13</c:f>
              <c:strCache>
                <c:ptCount val="10"/>
                <c:pt idx="0">
                  <c:v>Детето получава допълнителна подкрепа от специалист</c:v>
                </c:pt>
                <c:pt idx="3">
                  <c:v>С детето се работи с подходящи дидактически материали</c:v>
                </c:pt>
                <c:pt idx="6">
                  <c:v>Родителите работят допълнително с детето у дома</c:v>
                </c:pt>
                <c:pt idx="9">
                  <c:v>С детето се работи чрез подходящи техники и методи за усвояване на уменията и знанията, зададени от учебното съдържание</c:v>
                </c:pt>
              </c:strCache>
            </c:strRef>
          </c:cat>
          <c:val>
            <c:numRef>
              <c:f>'соп резултати'!$D$3:$D$13</c:f>
              <c:numCache>
                <c:formatCode>#,#00%</c:formatCode>
                <c:ptCount val="11"/>
                <c:pt idx="1">
                  <c:v>0.46300000000000002</c:v>
                </c:pt>
                <c:pt idx="4">
                  <c:v>0.40200000000000002</c:v>
                </c:pt>
                <c:pt idx="7">
                  <c:v>0.317</c:v>
                </c:pt>
                <c:pt idx="10">
                  <c:v>0.378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4C8-47FC-AA9F-60B3D0552ECE}"/>
            </c:ext>
          </c:extLst>
        </c:ser>
        <c:ser>
          <c:idx val="3"/>
          <c:order val="3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'соп резултати'!$A$3:$A$13</c:f>
              <c:strCache>
                <c:ptCount val="10"/>
                <c:pt idx="0">
                  <c:v>Детето получава допълнителна подкрепа от специалист</c:v>
                </c:pt>
                <c:pt idx="3">
                  <c:v>С детето се работи с подходящи дидактически материали</c:v>
                </c:pt>
                <c:pt idx="6">
                  <c:v>Родителите работят допълнително с детето у дома</c:v>
                </c:pt>
                <c:pt idx="9">
                  <c:v>С детето се работи чрез подходящи техники и методи за усвояване на уменията и знанията, зададени от учебното съдържание</c:v>
                </c:pt>
              </c:strCache>
            </c:strRef>
          </c:cat>
          <c:val>
            <c:numRef>
              <c:f>'соп резултати'!$E$3:$E$13</c:f>
              <c:numCache>
                <c:formatCode>#,#00%</c:formatCode>
                <c:ptCount val="11"/>
                <c:pt idx="1">
                  <c:v>0.19500000000000001</c:v>
                </c:pt>
                <c:pt idx="4">
                  <c:v>0.19500000000000001</c:v>
                </c:pt>
                <c:pt idx="7">
                  <c:v>0.20699999999999999</c:v>
                </c:pt>
                <c:pt idx="10">
                  <c:v>0.14599999999999999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4C8-47FC-AA9F-60B3D0552E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"/>
        <c:overlap val="100"/>
        <c:axId val="1377701807"/>
        <c:axId val="1377713039"/>
      </c:barChart>
      <c:catAx>
        <c:axId val="1377701807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7713039"/>
        <c:crosses val="autoZero"/>
        <c:auto val="1"/>
        <c:lblAlgn val="ctr"/>
        <c:lblOffset val="100"/>
        <c:noMultiLvlLbl val="0"/>
      </c:catAx>
      <c:valAx>
        <c:axId val="1377713039"/>
        <c:scaling>
          <c:orientation val="minMax"/>
        </c:scaling>
        <c:delete val="1"/>
        <c:axPos val="t"/>
        <c:numFmt formatCode="#,#00%" sourceLinked="1"/>
        <c:majorTickMark val="none"/>
        <c:minorTickMark val="none"/>
        <c:tickLblPos val="nextTo"/>
        <c:crossAx val="13777018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100" b="1" dirty="0"/>
              <a:t>Кои от следните форми на </a:t>
            </a:r>
            <a:r>
              <a:rPr lang="bg-BG" sz="1100" b="1" u="sng" dirty="0"/>
              <a:t>обща подкрепа </a:t>
            </a:r>
            <a:r>
              <a:rPr lang="bg-BG" sz="1100" b="1" dirty="0"/>
              <a:t>за личностно развитие са достъпни за учениците във Вашето училище: </a:t>
            </a:r>
            <a:endParaRPr lang="en-US" sz="11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51202155433488583"/>
          <c:y val="0.13942821036259356"/>
          <c:w val="0.40984979908046998"/>
          <c:h val="0.7897745543516254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'Форми на обща подкрепа'!$C$1</c:f>
              <c:strCache>
                <c:ptCount val="1"/>
                <c:pt idx="0">
                  <c:v>Директори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'Форми на обща подкрепа'!$B$2:$B$13</c:f>
              <c:strCache>
                <c:ptCount val="12"/>
                <c:pt idx="0">
                  <c:v>Консултации по учебни предмети</c:v>
                </c:pt>
                <c:pt idx="1">
                  <c:v>Занимания по интереси</c:v>
                </c:pt>
                <c:pt idx="2">
                  <c:v>Допълнителни консултации по учебни предмети, които се провеждат извън редовните учебни часове </c:v>
                </c:pt>
                <c:pt idx="3">
                  <c:v>Екипна работа между учителите и други педагогически специалисти</c:v>
                </c:pt>
                <c:pt idx="4">
                  <c:v>Допълнително обучение по учебни предмети</c:v>
                </c:pt>
                <c:pt idx="5">
                  <c:v>Поощряване с морални и материални награди</c:v>
                </c:pt>
                <c:pt idx="6">
                  <c:v>Дейности по превенция на насилието и преодоляване на проблем</c:v>
                </c:pt>
                <c:pt idx="7">
                  <c:v>Библиотечно-информационно обслужване</c:v>
                </c:pt>
                <c:pt idx="8">
                  <c:v>Грижа за здравето</c:v>
                </c:pt>
                <c:pt idx="9">
                  <c:v>Кариерно ориентиране</c:v>
                </c:pt>
                <c:pt idx="10">
                  <c:v>Логопедична работа</c:v>
                </c:pt>
                <c:pt idx="11">
                  <c:v>Осигуряване на общежитие</c:v>
                </c:pt>
              </c:strCache>
            </c:strRef>
          </c:cat>
          <c:val>
            <c:numRef>
              <c:f>'Форми на обща подкрепа'!$C$2:$C$13</c:f>
              <c:numCache>
                <c:formatCode>#\ ##0.0%</c:formatCode>
                <c:ptCount val="12"/>
                <c:pt idx="0">
                  <c:v>0.89130434782608703</c:v>
                </c:pt>
                <c:pt idx="1">
                  <c:v>0.86956521739130432</c:v>
                </c:pt>
                <c:pt idx="2">
                  <c:v>0.82608695652173902</c:v>
                </c:pt>
                <c:pt idx="3">
                  <c:v>0.73913043478260876</c:v>
                </c:pt>
                <c:pt idx="4">
                  <c:v>0.73913043478260876</c:v>
                </c:pt>
                <c:pt idx="5">
                  <c:v>0.69565217391304346</c:v>
                </c:pt>
                <c:pt idx="6">
                  <c:v>0.67391304347826098</c:v>
                </c:pt>
                <c:pt idx="7">
                  <c:v>0.5</c:v>
                </c:pt>
                <c:pt idx="8">
                  <c:v>0.45652173913043476</c:v>
                </c:pt>
                <c:pt idx="9">
                  <c:v>0.34782608695652173</c:v>
                </c:pt>
                <c:pt idx="10">
                  <c:v>0.30434782608695654</c:v>
                </c:pt>
                <c:pt idx="11">
                  <c:v>0.13043478260869565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D3-45A0-89BF-3EBC91FB9FAB}"/>
            </c:ext>
          </c:extLst>
        </c:ser>
        <c:ser>
          <c:idx val="1"/>
          <c:order val="1"/>
          <c:tx>
            <c:strRef>
              <c:f>'Форми на обща подкрепа'!$D$1</c:f>
              <c:strCache>
                <c:ptCount val="1"/>
                <c:pt idx="0">
                  <c:v>Учители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'Форми на обща подкрепа'!$B$2:$B$13</c:f>
              <c:strCache>
                <c:ptCount val="12"/>
                <c:pt idx="0">
                  <c:v>Консултации по учебни предмети</c:v>
                </c:pt>
                <c:pt idx="1">
                  <c:v>Занимания по интереси</c:v>
                </c:pt>
                <c:pt idx="2">
                  <c:v>Допълнителни консултации по учебни предмети, които се провеждат извън редовните учебни часове </c:v>
                </c:pt>
                <c:pt idx="3">
                  <c:v>Екипна работа между учителите и други педагогически специалисти</c:v>
                </c:pt>
                <c:pt idx="4">
                  <c:v>Допълнително обучение по учебни предмети</c:v>
                </c:pt>
                <c:pt idx="5">
                  <c:v>Поощряване с морални и материални награди</c:v>
                </c:pt>
                <c:pt idx="6">
                  <c:v>Дейности по превенция на насилието и преодоляване на проблем</c:v>
                </c:pt>
                <c:pt idx="7">
                  <c:v>Библиотечно-информационно обслужване</c:v>
                </c:pt>
                <c:pt idx="8">
                  <c:v>Грижа за здравето</c:v>
                </c:pt>
                <c:pt idx="9">
                  <c:v>Кариерно ориентиране</c:v>
                </c:pt>
                <c:pt idx="10">
                  <c:v>Логопедична работа</c:v>
                </c:pt>
                <c:pt idx="11">
                  <c:v>Осигуряване на общежитие</c:v>
                </c:pt>
              </c:strCache>
            </c:strRef>
          </c:cat>
          <c:val>
            <c:numRef>
              <c:f>'Форми на обща подкрепа'!$D$2:$D$13</c:f>
              <c:numCache>
                <c:formatCode>#\ ##0.0%</c:formatCode>
                <c:ptCount val="12"/>
                <c:pt idx="0">
                  <c:v>0.78749999999999998</c:v>
                </c:pt>
                <c:pt idx="1">
                  <c:v>0.80625000000000002</c:v>
                </c:pt>
                <c:pt idx="2">
                  <c:v>0.71875</c:v>
                </c:pt>
                <c:pt idx="3">
                  <c:v>0.85624999999999996</c:v>
                </c:pt>
                <c:pt idx="4">
                  <c:v>0.57499999999999996</c:v>
                </c:pt>
                <c:pt idx="5">
                  <c:v>0.43125000000000002</c:v>
                </c:pt>
                <c:pt idx="6">
                  <c:v>0.55000000000000004</c:v>
                </c:pt>
                <c:pt idx="7">
                  <c:v>0.44374999999999998</c:v>
                </c:pt>
                <c:pt idx="8">
                  <c:v>0.33124999999999999</c:v>
                </c:pt>
                <c:pt idx="9">
                  <c:v>0.26250000000000001</c:v>
                </c:pt>
                <c:pt idx="10">
                  <c:v>0.46250000000000002</c:v>
                </c:pt>
                <c:pt idx="11">
                  <c:v>8.1250000000000003E-2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D3-45A0-89BF-3EBC91FB9F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262758448"/>
        <c:axId val="1262759696"/>
      </c:barChart>
      <c:catAx>
        <c:axId val="126275844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2759696"/>
        <c:crosses val="autoZero"/>
        <c:auto val="1"/>
        <c:lblAlgn val="ctr"/>
        <c:lblOffset val="100"/>
        <c:noMultiLvlLbl val="0"/>
      </c:catAx>
      <c:valAx>
        <c:axId val="1262759696"/>
        <c:scaling>
          <c:orientation val="minMax"/>
        </c:scaling>
        <c:delete val="1"/>
        <c:axPos val="t"/>
        <c:numFmt formatCode="#\ ##0.0%" sourceLinked="1"/>
        <c:majorTickMark val="none"/>
        <c:minorTickMark val="none"/>
        <c:tickLblPos val="nextTo"/>
        <c:crossAx val="1262758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200" b="1" dirty="0"/>
              <a:t>Във </a:t>
            </a:r>
            <a:r>
              <a:rPr lang="bg-BG" sz="1200" b="1" u="sng" dirty="0"/>
              <a:t>Вашето училище </a:t>
            </a:r>
            <a:r>
              <a:rPr lang="bg-BG" sz="1200" b="1" dirty="0"/>
              <a:t>към момента предоставя ли се допълнителната подкрепа за личностно развитие на:</a:t>
            </a:r>
            <a:endParaRPr lang="en-US" sz="1600" b="1" dirty="0"/>
          </a:p>
        </c:rich>
      </c:tx>
      <c:layout>
        <c:manualLayout>
          <c:xMode val="edge"/>
          <c:yMode val="edge"/>
          <c:x val="0.10759114849153779"/>
          <c:y val="1.37931034482758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[Graphics.xlsx]Sheet1!$C$1</c:f>
              <c:strCache>
                <c:ptCount val="1"/>
                <c:pt idx="0">
                  <c:v>Директори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[Graphics.xlsx]Sheet1!$B$2:$B$7</c:f>
              <c:strCache>
                <c:ptCount val="6"/>
                <c:pt idx="0">
                  <c:v>Ученици със специални образователни потребности</c:v>
                </c:pt>
                <c:pt idx="1">
                  <c:v>Ученик  в риск (вкл. и риск от отпадане от училище) или ученик, жертва на насилие</c:v>
                </c:pt>
                <c:pt idx="2">
                  <c:v>Ученици, които срещат трудности при овладяването на български език</c:v>
                </c:pt>
                <c:pt idx="3">
                  <c:v>Ученик с наличие на хронични заболявания, които възпрепятстват обучението</c:v>
                </c:pt>
                <c:pt idx="4">
                  <c:v>Ученици с изявени силни страни и дарби</c:v>
                </c:pt>
                <c:pt idx="5">
                  <c:v>Нито едно от посочените</c:v>
                </c:pt>
              </c:strCache>
            </c:strRef>
          </c:cat>
          <c:val>
            <c:numRef>
              <c:f>[Graphics.xlsx]Sheet1!$C$2:$C$7</c:f>
              <c:numCache>
                <c:formatCode>#\ ##0.0%</c:formatCode>
                <c:ptCount val="6"/>
                <c:pt idx="0">
                  <c:v>0.76086956521739124</c:v>
                </c:pt>
                <c:pt idx="1">
                  <c:v>0.39130434782608697</c:v>
                </c:pt>
                <c:pt idx="2">
                  <c:v>0.34782608695652173</c:v>
                </c:pt>
                <c:pt idx="3">
                  <c:v>0.17391304347826086</c:v>
                </c:pt>
                <c:pt idx="4">
                  <c:v>0.13043478260869565</c:v>
                </c:pt>
                <c:pt idx="5">
                  <c:v>4.3478260869565216E-2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1F-4D5E-A29D-E652BF5B8760}"/>
            </c:ext>
          </c:extLst>
        </c:ser>
        <c:ser>
          <c:idx val="1"/>
          <c:order val="1"/>
          <c:tx>
            <c:strRef>
              <c:f>[Graphics.xlsx]Sheet1!$D$1</c:f>
              <c:strCache>
                <c:ptCount val="1"/>
                <c:pt idx="0">
                  <c:v>Учители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[Graphics.xlsx]Sheet1!$B$2:$B$7</c:f>
              <c:strCache>
                <c:ptCount val="6"/>
                <c:pt idx="0">
                  <c:v>Ученици със специални образователни потребности</c:v>
                </c:pt>
                <c:pt idx="1">
                  <c:v>Ученик  в риск (вкл. и риск от отпадане от училище) или ученик, жертва на насилие</c:v>
                </c:pt>
                <c:pt idx="2">
                  <c:v>Ученици, които срещат трудности при овладяването на български език</c:v>
                </c:pt>
                <c:pt idx="3">
                  <c:v>Ученик с наличие на хронични заболявания, които възпрепятстват обучението</c:v>
                </c:pt>
                <c:pt idx="4">
                  <c:v>Ученици с изявени силни страни и дарби</c:v>
                </c:pt>
                <c:pt idx="5">
                  <c:v>Нито едно от посочените</c:v>
                </c:pt>
              </c:strCache>
            </c:strRef>
          </c:cat>
          <c:val>
            <c:numRef>
              <c:f>[Graphics.xlsx]Sheet1!$D$2:$D$7</c:f>
              <c:numCache>
                <c:formatCode>#\ ##0.0%</c:formatCode>
                <c:ptCount val="6"/>
                <c:pt idx="0">
                  <c:v>0.8125</c:v>
                </c:pt>
                <c:pt idx="1">
                  <c:v>0.41249999999999998</c:v>
                </c:pt>
                <c:pt idx="2">
                  <c:v>0.45624999999999999</c:v>
                </c:pt>
                <c:pt idx="3">
                  <c:v>0.25624999999999998</c:v>
                </c:pt>
                <c:pt idx="4">
                  <c:v>0.36249999999999999</c:v>
                </c:pt>
                <c:pt idx="5">
                  <c:v>4.3749999999999997E-2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1F-4D5E-A29D-E652BF5B87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1262758448"/>
        <c:axId val="1262759696"/>
      </c:barChart>
      <c:catAx>
        <c:axId val="126275844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2759696"/>
        <c:crosses val="autoZero"/>
        <c:auto val="1"/>
        <c:lblAlgn val="ctr"/>
        <c:lblOffset val="100"/>
        <c:noMultiLvlLbl val="0"/>
      </c:catAx>
      <c:valAx>
        <c:axId val="1262759696"/>
        <c:scaling>
          <c:orientation val="minMax"/>
        </c:scaling>
        <c:delete val="1"/>
        <c:axPos val="t"/>
        <c:numFmt formatCode="#\ ##0.0%" sourceLinked="1"/>
        <c:majorTickMark val="none"/>
        <c:minorTickMark val="none"/>
        <c:tickLblPos val="nextTo"/>
        <c:crossAx val="1262758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200" b="1" dirty="0"/>
              <a:t>Във Вашата </a:t>
            </a:r>
            <a:r>
              <a:rPr lang="bg-BG" sz="1200" b="1" u="sng" dirty="0"/>
              <a:t>детска градина </a:t>
            </a:r>
            <a:r>
              <a:rPr lang="bg-BG" sz="1200" b="1" dirty="0"/>
              <a:t>към момента предоставя ли се допълнителната подкрепа за личностно развитие на:</a:t>
            </a:r>
            <a:endParaRPr lang="en-US" sz="12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49869275537882179"/>
          <c:y val="0.27378615130897904"/>
          <c:w val="0.4285730689915343"/>
          <c:h val="0.6259430336519812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DATA!$C$58</c:f>
              <c:strCache>
                <c:ptCount val="1"/>
                <c:pt idx="0">
                  <c:v>Учители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DATA!$B$59:$B$64</c:f>
              <c:strCache>
                <c:ptCount val="6"/>
                <c:pt idx="0">
                  <c:v>Нито едно от посочените</c:v>
                </c:pt>
                <c:pt idx="1">
                  <c:v>Деца с наличие на хронични заболявания, които възпрепятстват обучението</c:v>
                </c:pt>
                <c:pt idx="2">
                  <c:v>Деца с изявени силни страни и дарби</c:v>
                </c:pt>
                <c:pt idx="3">
                  <c:v>Деца  в риск (вкл. и риск от отпадане от детска градина) и деца, жертви на насилие</c:v>
                </c:pt>
                <c:pt idx="4">
                  <c:v>Деца, които срещат трудности при овладяването на българския език</c:v>
                </c:pt>
                <c:pt idx="5">
                  <c:v>Деца със специални образователни потребности</c:v>
                </c:pt>
              </c:strCache>
            </c:strRef>
          </c:cat>
          <c:val>
            <c:numRef>
              <c:f>DATA!$C$59:$C$64</c:f>
              <c:numCache>
                <c:formatCode>#\ ##0.0%</c:formatCode>
                <c:ptCount val="6"/>
                <c:pt idx="0">
                  <c:v>0.17073170731707318</c:v>
                </c:pt>
                <c:pt idx="1">
                  <c:v>6.097560975609756E-2</c:v>
                </c:pt>
                <c:pt idx="2">
                  <c:v>0.13414634146341464</c:v>
                </c:pt>
                <c:pt idx="3">
                  <c:v>7.3170731707317083E-2</c:v>
                </c:pt>
                <c:pt idx="4">
                  <c:v>0.31707317073170732</c:v>
                </c:pt>
                <c:pt idx="5">
                  <c:v>0.71951219512195119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B6-4ADD-B759-9D9C88C28608}"/>
            </c:ext>
          </c:extLst>
        </c:ser>
        <c:ser>
          <c:idx val="1"/>
          <c:order val="1"/>
          <c:tx>
            <c:strRef>
              <c:f>DATA!$D$58</c:f>
              <c:strCache>
                <c:ptCount val="1"/>
                <c:pt idx="0">
                  <c:v>Директори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DATA!$B$59:$B$64</c:f>
              <c:strCache>
                <c:ptCount val="6"/>
                <c:pt idx="0">
                  <c:v>Нито едно от посочените</c:v>
                </c:pt>
                <c:pt idx="1">
                  <c:v>Деца с наличие на хронични заболявания, които възпрепятстват обучението</c:v>
                </c:pt>
                <c:pt idx="2">
                  <c:v>Деца с изявени силни страни и дарби</c:v>
                </c:pt>
                <c:pt idx="3">
                  <c:v>Деца  в риск (вкл. и риск от отпадане от детска градина) и деца, жертви на насилие</c:v>
                </c:pt>
                <c:pt idx="4">
                  <c:v>Деца, които срещат трудности при овладяването на българския език</c:v>
                </c:pt>
                <c:pt idx="5">
                  <c:v>Деца със специални образователни потребности</c:v>
                </c:pt>
              </c:strCache>
            </c:strRef>
          </c:cat>
          <c:val>
            <c:numRef>
              <c:f>DATA!$D$59:$D$64</c:f>
              <c:numCache>
                <c:formatCode>#\ ##0.0%</c:formatCode>
                <c:ptCount val="6"/>
                <c:pt idx="0">
                  <c:v>0.16216216216216217</c:v>
                </c:pt>
                <c:pt idx="1">
                  <c:v>8.1081081081081086E-2</c:v>
                </c:pt>
                <c:pt idx="2">
                  <c:v>0.16216216216216217</c:v>
                </c:pt>
                <c:pt idx="3">
                  <c:v>0.24324324324324323</c:v>
                </c:pt>
                <c:pt idx="4">
                  <c:v>0.24324324324324323</c:v>
                </c:pt>
                <c:pt idx="5">
                  <c:v>0.83783783783783794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4B6-4ADD-B759-9D9C88C2860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2"/>
        <c:axId val="1601483648"/>
        <c:axId val="1601479488"/>
      </c:barChart>
      <c:catAx>
        <c:axId val="16014836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1479488"/>
        <c:crosses val="autoZero"/>
        <c:auto val="1"/>
        <c:lblAlgn val="ctr"/>
        <c:lblOffset val="100"/>
        <c:noMultiLvlLbl val="0"/>
      </c:catAx>
      <c:valAx>
        <c:axId val="1601479488"/>
        <c:scaling>
          <c:orientation val="minMax"/>
        </c:scaling>
        <c:delete val="1"/>
        <c:axPos val="b"/>
        <c:numFmt formatCode="#\ ##0.0%" sourceLinked="1"/>
        <c:majorTickMark val="none"/>
        <c:minorTickMark val="none"/>
        <c:tickLblPos val="nextTo"/>
        <c:crossAx val="1601483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100" b="1" dirty="0"/>
              <a:t>Какво включва допълнителната подкрепа за учениците с изявени дарби </a:t>
            </a:r>
            <a:r>
              <a:rPr lang="bg-BG" sz="1100" b="1" u="sng" dirty="0"/>
              <a:t>във Вашето училище</a:t>
            </a:r>
            <a:r>
              <a:rPr lang="bg-BG" sz="1100" b="1" dirty="0"/>
              <a:t>: </a:t>
            </a:r>
            <a:endParaRPr lang="en-US" sz="11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49694025575869288"/>
          <c:y val="0.11465459244891307"/>
          <c:w val="0.47700150846780742"/>
          <c:h val="0.8220355244632374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'[Graphics.xlsx]Мярка 4'!$C$1</c:f>
              <c:strCache>
                <c:ptCount val="1"/>
                <c:pt idx="0">
                  <c:v>Директори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'[Graphics.xlsx]Мярка 4'!$B$2:$B$11</c:f>
              <c:strCache>
                <c:ptCount val="10"/>
                <c:pt idx="0">
                  <c:v>Участие в различни национални и международни изяви – състезания, конкурси, олимпиади, фестивали, концерти, спектакли, изложби и др. </c:v>
                </c:pt>
                <c:pt idx="1">
                  <c:v>Включване в програми и проекти , насочени към стимулиране на изявите и подобряване на постиженията на учениците </c:v>
                </c:pt>
                <c:pt idx="2">
                  <c:v>Допълнителна индивидуална работа с педагогическите специалисти за развитие и надграждане на изявените дарби </c:v>
                </c:pt>
                <c:pt idx="3">
                  <c:v>Няма ученици с изявени дарби в нашето училище</c:v>
                </c:pt>
                <c:pt idx="4">
                  <c:v>Ползване на материали и консумативи</c:v>
                </c:pt>
                <c:pt idx="5">
                  <c:v>Отпускане на стипендии за отличен успех или при достигане на призови места на национални и международни олимпиади и състезания </c:v>
                </c:pt>
                <c:pt idx="6">
                  <c:v>Ползване на подходяща физическа среда, обзавеждане и оборудване</c:v>
                </c:pt>
                <c:pt idx="7">
                  <c:v>Допълнителна индивидуална работа с квалифицирани специалисти за допълнителна подкрепа в съответната област - науки, технологии, изкуства, спорт </c:v>
                </c:pt>
                <c:pt idx="8">
                  <c:v>Сътрудничество с висши училища, културни институции и Българската академия на науките за подкрепа на даровити ученици</c:v>
                </c:pt>
                <c:pt idx="9">
                  <c:v>Нито едно от посочените</c:v>
                </c:pt>
              </c:strCache>
            </c:strRef>
          </c:cat>
          <c:val>
            <c:numRef>
              <c:f>'[Graphics.xlsx]Мярка 4'!$C$2:$C$11</c:f>
              <c:numCache>
                <c:formatCode>#\ ##0.0%</c:formatCode>
                <c:ptCount val="10"/>
                <c:pt idx="0">
                  <c:v>0.43478260869565216</c:v>
                </c:pt>
                <c:pt idx="1">
                  <c:v>0.36956521739130438</c:v>
                </c:pt>
                <c:pt idx="2">
                  <c:v>0.34782608695652173</c:v>
                </c:pt>
                <c:pt idx="3">
                  <c:v>0.30434782608695654</c:v>
                </c:pt>
                <c:pt idx="4">
                  <c:v>0.2608695652173913</c:v>
                </c:pt>
                <c:pt idx="5">
                  <c:v>0.19565217391304349</c:v>
                </c:pt>
                <c:pt idx="6">
                  <c:v>0.15217391304347827</c:v>
                </c:pt>
                <c:pt idx="7">
                  <c:v>0.10869565217391304</c:v>
                </c:pt>
                <c:pt idx="8">
                  <c:v>8.6956521739130432E-2</c:v>
                </c:pt>
                <c:pt idx="9">
                  <c:v>4.3478260869565216E-2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07-4791-B367-A23115F52BAB}"/>
            </c:ext>
          </c:extLst>
        </c:ser>
        <c:ser>
          <c:idx val="1"/>
          <c:order val="1"/>
          <c:tx>
            <c:strRef>
              <c:f>'[Graphics.xlsx]Мярка 4'!$D$1</c:f>
              <c:strCache>
                <c:ptCount val="1"/>
                <c:pt idx="0">
                  <c:v>Учители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'[Graphics.xlsx]Мярка 4'!$B$2:$B$11</c:f>
              <c:strCache>
                <c:ptCount val="10"/>
                <c:pt idx="0">
                  <c:v>Участие в различни национални и международни изяви – състезания, конкурси, олимпиади, фестивали, концерти, спектакли, изложби и др. </c:v>
                </c:pt>
                <c:pt idx="1">
                  <c:v>Включване в програми и проекти , насочени към стимулиране на изявите и подобряване на постиженията на учениците </c:v>
                </c:pt>
                <c:pt idx="2">
                  <c:v>Допълнителна индивидуална работа с педагогическите специалисти за развитие и надграждане на изявените дарби </c:v>
                </c:pt>
                <c:pt idx="3">
                  <c:v>Няма ученици с изявени дарби в нашето училище</c:v>
                </c:pt>
                <c:pt idx="4">
                  <c:v>Ползване на материали и консумативи</c:v>
                </c:pt>
                <c:pt idx="5">
                  <c:v>Отпускане на стипендии за отличен успех или при достигане на призови места на национални и международни олимпиади и състезания </c:v>
                </c:pt>
                <c:pt idx="6">
                  <c:v>Ползване на подходяща физическа среда, обзавеждане и оборудване</c:v>
                </c:pt>
                <c:pt idx="7">
                  <c:v>Допълнителна индивидуална работа с квалифицирани специалисти за допълнителна подкрепа в съответната област - науки, технологии, изкуства, спорт </c:v>
                </c:pt>
                <c:pt idx="8">
                  <c:v>Сътрудничество с висши училища, културни институции и Българската академия на науките за подкрепа на даровити ученици</c:v>
                </c:pt>
                <c:pt idx="9">
                  <c:v>Нито едно от посочените</c:v>
                </c:pt>
              </c:strCache>
            </c:strRef>
          </c:cat>
          <c:val>
            <c:numRef>
              <c:f>'[Graphics.xlsx]Мярка 4'!$D$2:$D$11</c:f>
              <c:numCache>
                <c:formatCode>#\ ##0.0%</c:formatCode>
                <c:ptCount val="10"/>
                <c:pt idx="0">
                  <c:v>0.6</c:v>
                </c:pt>
                <c:pt idx="1">
                  <c:v>0.45624999999999999</c:v>
                </c:pt>
                <c:pt idx="2">
                  <c:v>0.43125000000000002</c:v>
                </c:pt>
                <c:pt idx="3">
                  <c:v>0.1125</c:v>
                </c:pt>
                <c:pt idx="4">
                  <c:v>0.34375</c:v>
                </c:pt>
                <c:pt idx="5">
                  <c:v>0.33124999999999999</c:v>
                </c:pt>
                <c:pt idx="6">
                  <c:v>0.11874999999999999</c:v>
                </c:pt>
                <c:pt idx="7">
                  <c:v>0.2</c:v>
                </c:pt>
                <c:pt idx="8">
                  <c:v>5.6250000000000001E-2</c:v>
                </c:pt>
                <c:pt idx="9">
                  <c:v>3.7499999999999999E-2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07-4791-B367-A23115F52B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1378189312"/>
        <c:axId val="1378190560"/>
      </c:barChart>
      <c:catAx>
        <c:axId val="137818931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8190560"/>
        <c:crosses val="autoZero"/>
        <c:auto val="1"/>
        <c:lblAlgn val="ctr"/>
        <c:lblOffset val="100"/>
        <c:noMultiLvlLbl val="0"/>
      </c:catAx>
      <c:valAx>
        <c:axId val="1378190560"/>
        <c:scaling>
          <c:orientation val="minMax"/>
        </c:scaling>
        <c:delete val="1"/>
        <c:axPos val="t"/>
        <c:numFmt formatCode="#\ ##0.0%" sourceLinked="1"/>
        <c:majorTickMark val="none"/>
        <c:minorTickMark val="none"/>
        <c:tickLblPos val="nextTo"/>
        <c:crossAx val="1378189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100" b="1" dirty="0"/>
              <a:t>Какво включва допълнителната подкрепа за деца с изявени дарби във </a:t>
            </a:r>
            <a:r>
              <a:rPr lang="bg-BG" sz="1100" b="1" u="sng" dirty="0"/>
              <a:t>Вашата детска градина: </a:t>
            </a:r>
            <a:endParaRPr lang="en-US" sz="1100" b="1" u="sng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60387300271676558"/>
          <c:y val="0.12310091379483115"/>
          <c:w val="0.29549415162154863"/>
          <c:h val="0.8024762736598949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DATA!$C$98</c:f>
              <c:strCache>
                <c:ptCount val="1"/>
                <c:pt idx="0">
                  <c:v>Учители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DATA!$B$99:$B$106</c:f>
              <c:strCache>
                <c:ptCount val="8"/>
                <c:pt idx="0">
                  <c:v>Нито едно от посочените</c:v>
                </c:pt>
                <c:pt idx="1">
                  <c:v>Няма деца с изявени дарби в нашата детска градина</c:v>
                </c:pt>
                <c:pt idx="2">
                  <c:v>Ползване на подходяща физическа среда, обзавеждане и оборудване</c:v>
                </c:pt>
                <c:pt idx="3">
                  <c:v>Участие в различни национални и международни изяви - състезания, конкурси, олимпиади, фестивали, концерти, спектакли, изложби и др. </c:v>
                </c:pt>
                <c:pt idx="4">
                  <c:v>Включване в програми и проекти, насочени към стимулиране на изявите и подобряване на постиженията на децата </c:v>
                </c:pt>
                <c:pt idx="5">
                  <c:v>Допълнителна индивидуална работа с квалифицирани специалисти за допълнителна подкрепа в съответната област </c:v>
                </c:pt>
                <c:pt idx="6">
                  <c:v>Ползване на материали и консумативи</c:v>
                </c:pt>
                <c:pt idx="7">
                  <c:v>Допълнителна индивидуална работа с педагогическите специалисти за развитие и надграждане на изявените дарби </c:v>
                </c:pt>
              </c:strCache>
            </c:strRef>
          </c:cat>
          <c:val>
            <c:numRef>
              <c:f>DATA!$C$99:$C$106</c:f>
              <c:numCache>
                <c:formatCode>#\ ##0.0%</c:formatCode>
                <c:ptCount val="8"/>
                <c:pt idx="0">
                  <c:v>6.097560975609756E-2</c:v>
                </c:pt>
                <c:pt idx="1">
                  <c:v>0.34146341463414637</c:v>
                </c:pt>
                <c:pt idx="2">
                  <c:v>7.3170731707317083E-2</c:v>
                </c:pt>
                <c:pt idx="3">
                  <c:v>0.23170731707317074</c:v>
                </c:pt>
                <c:pt idx="4">
                  <c:v>0.10975609756097562</c:v>
                </c:pt>
                <c:pt idx="5">
                  <c:v>0.14634146341463417</c:v>
                </c:pt>
                <c:pt idx="6">
                  <c:v>0.28048780487804875</c:v>
                </c:pt>
                <c:pt idx="7">
                  <c:v>0.34146341463414637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81-452F-8B96-B54329F0A402}"/>
            </c:ext>
          </c:extLst>
        </c:ser>
        <c:ser>
          <c:idx val="1"/>
          <c:order val="1"/>
          <c:tx>
            <c:strRef>
              <c:f>DATA!$D$98</c:f>
              <c:strCache>
                <c:ptCount val="1"/>
                <c:pt idx="0">
                  <c:v>Директори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DATA!$B$99:$B$106</c:f>
              <c:strCache>
                <c:ptCount val="8"/>
                <c:pt idx="0">
                  <c:v>Нито едно от посочените</c:v>
                </c:pt>
                <c:pt idx="1">
                  <c:v>Няма деца с изявени дарби в нашата детска градина</c:v>
                </c:pt>
                <c:pt idx="2">
                  <c:v>Ползване на подходяща физическа среда, обзавеждане и оборудване</c:v>
                </c:pt>
                <c:pt idx="3">
                  <c:v>Участие в различни национални и международни изяви - състезания, конкурси, олимпиади, фестивали, концерти, спектакли, изложби и др. </c:v>
                </c:pt>
                <c:pt idx="4">
                  <c:v>Включване в програми и проекти, насочени към стимулиране на изявите и подобряване на постиженията на децата </c:v>
                </c:pt>
                <c:pt idx="5">
                  <c:v>Допълнителна индивидуална работа с квалифицирани специалисти за допълнителна подкрепа в съответната област </c:v>
                </c:pt>
                <c:pt idx="6">
                  <c:v>Ползване на материали и консумативи</c:v>
                </c:pt>
                <c:pt idx="7">
                  <c:v>Допълнителна индивидуална работа с педагогическите специалисти за развитие и надграждане на изявените дарби </c:v>
                </c:pt>
              </c:strCache>
            </c:strRef>
          </c:cat>
          <c:val>
            <c:numRef>
              <c:f>DATA!$D$99:$D$106</c:f>
              <c:numCache>
                <c:formatCode>#\ ##0.0%</c:formatCode>
                <c:ptCount val="8"/>
                <c:pt idx="0">
                  <c:v>5.405405405405405E-2</c:v>
                </c:pt>
                <c:pt idx="1">
                  <c:v>0.4324324324324324</c:v>
                </c:pt>
                <c:pt idx="2">
                  <c:v>0.1081081081081081</c:v>
                </c:pt>
                <c:pt idx="3">
                  <c:v>0.13513513513513514</c:v>
                </c:pt>
                <c:pt idx="4">
                  <c:v>0.13513513513513514</c:v>
                </c:pt>
                <c:pt idx="5">
                  <c:v>0.1891891891891892</c:v>
                </c:pt>
                <c:pt idx="6">
                  <c:v>0.1891891891891892</c:v>
                </c:pt>
                <c:pt idx="7">
                  <c:v>0.40540540540540543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81-452F-8B96-B54329F0A40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2"/>
        <c:axId val="622871040"/>
        <c:axId val="622875960"/>
      </c:barChart>
      <c:catAx>
        <c:axId val="6228710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2875960"/>
        <c:crosses val="autoZero"/>
        <c:auto val="1"/>
        <c:lblAlgn val="ctr"/>
        <c:lblOffset val="100"/>
        <c:noMultiLvlLbl val="0"/>
      </c:catAx>
      <c:valAx>
        <c:axId val="622875960"/>
        <c:scaling>
          <c:orientation val="minMax"/>
        </c:scaling>
        <c:delete val="1"/>
        <c:axPos val="b"/>
        <c:numFmt formatCode="#\ ##0.0%" sourceLinked="1"/>
        <c:majorTickMark val="none"/>
        <c:minorTickMark val="none"/>
        <c:tickLblPos val="nextTo"/>
        <c:crossAx val="622871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050" b="1" dirty="0"/>
              <a:t>Чували ли сте за някоя от следните посреднически услуги за ученици, предлагани от дирекция “Бюро по труда”: </a:t>
            </a:r>
            <a:endParaRPr lang="en-US" sz="105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47635059027795246"/>
          <c:y val="0.18206760514776443"/>
          <c:w val="0.4733294336240022"/>
          <c:h val="0.7804670920250883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'[Graphics.xlsx]Мярка 6'!$C$53</c:f>
              <c:strCache>
                <c:ptCount val="1"/>
                <c:pt idx="0">
                  <c:v>Директори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'[Graphics.xlsx]Мярка 6'!$B$54:$B$60</c:f>
              <c:strCache>
                <c:ptCount val="7"/>
                <c:pt idx="0">
                  <c:v>Не съм чувал/а за никоя от посочените услуги</c:v>
                </c:pt>
                <c:pt idx="1">
                  <c:v>Групови информационни срещи с учащи лица за организацията на работа в Бюрата по труда и възможностите, от които могат да се възползват учениците</c:v>
                </c:pt>
                <c:pt idx="2">
                  <c:v>Групови мероприятия по професионално и кариерно ориентиране за представяне на професиите, възможностите за обучение за придобиване и повишаване на квалификация</c:v>
                </c:pt>
                <c:pt idx="3">
                  <c:v>Индивидуално консултиране за професионално развитие</c:v>
                </c:pt>
                <c:pt idx="4">
                  <c:v>Индивидуално психологическо подпомагане</c:v>
                </c:pt>
                <c:pt idx="5">
                  <c:v>Участие в Ателие за търсене на работа за придобиване на умения как се търси и кандидатства за работа</c:v>
                </c:pt>
                <c:pt idx="6">
                  <c:v>Изготвяне на личностен профил /WEB- приложение/, в който ученикът може да записва своите умения, да ги актуализира и да си поставя достижими цели за личностно израстване</c:v>
                </c:pt>
              </c:strCache>
            </c:strRef>
          </c:cat>
          <c:val>
            <c:numRef>
              <c:f>'[Graphics.xlsx]Мярка 6'!$C$54:$C$60</c:f>
              <c:numCache>
                <c:formatCode>#\ ##0.0%</c:formatCode>
                <c:ptCount val="7"/>
                <c:pt idx="0">
                  <c:v>0.60869565217391308</c:v>
                </c:pt>
                <c:pt idx="1">
                  <c:v>0.19565217391304349</c:v>
                </c:pt>
                <c:pt idx="2">
                  <c:v>0.10869565217391304</c:v>
                </c:pt>
                <c:pt idx="3">
                  <c:v>6.5217391304347824E-2</c:v>
                </c:pt>
                <c:pt idx="4">
                  <c:v>4.3478260869565216E-2</c:v>
                </c:pt>
                <c:pt idx="5">
                  <c:v>2.1739130434782608E-2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8B-470D-A852-4EE5BAC5CE13}"/>
            </c:ext>
          </c:extLst>
        </c:ser>
        <c:ser>
          <c:idx val="1"/>
          <c:order val="1"/>
          <c:tx>
            <c:strRef>
              <c:f>'[Graphics.xlsx]Мярка 6'!$D$53</c:f>
              <c:strCache>
                <c:ptCount val="1"/>
                <c:pt idx="0">
                  <c:v>Учители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'[Graphics.xlsx]Мярка 6'!$B$54:$B$60</c:f>
              <c:strCache>
                <c:ptCount val="7"/>
                <c:pt idx="0">
                  <c:v>Не съм чувал/а за никоя от посочените услуги</c:v>
                </c:pt>
                <c:pt idx="1">
                  <c:v>Групови информационни срещи с учащи лица за организацията на работа в Бюрата по труда и възможностите, от които могат да се възползват учениците</c:v>
                </c:pt>
                <c:pt idx="2">
                  <c:v>Групови мероприятия по професионално и кариерно ориентиране за представяне на професиите, възможностите за обучение за придобиване и повишаване на квалификация</c:v>
                </c:pt>
                <c:pt idx="3">
                  <c:v>Индивидуално консултиране за професионално развитие</c:v>
                </c:pt>
                <c:pt idx="4">
                  <c:v>Индивидуално психологическо подпомагане</c:v>
                </c:pt>
                <c:pt idx="5">
                  <c:v>Участие в Ателие за търсене на работа за придобиване на умения как се търси и кандидатства за работа</c:v>
                </c:pt>
                <c:pt idx="6">
                  <c:v>Изготвяне на личностен профил /WEB- приложение/, в който ученикът може да записва своите умения, да ги актуализира и да си поставя достижими цели за личностно израстване</c:v>
                </c:pt>
              </c:strCache>
            </c:strRef>
          </c:cat>
          <c:val>
            <c:numRef>
              <c:f>'[Graphics.xlsx]Мярка 6'!$D$54:$D$60</c:f>
              <c:numCache>
                <c:formatCode>#\ ##0.0%</c:formatCode>
                <c:ptCount val="7"/>
                <c:pt idx="0">
                  <c:v>0.69374999999999998</c:v>
                </c:pt>
                <c:pt idx="1">
                  <c:v>0.1</c:v>
                </c:pt>
                <c:pt idx="2">
                  <c:v>0.14374999999999999</c:v>
                </c:pt>
                <c:pt idx="3">
                  <c:v>6.8750000000000006E-2</c:v>
                </c:pt>
                <c:pt idx="4">
                  <c:v>4.3749999999999997E-2</c:v>
                </c:pt>
                <c:pt idx="5">
                  <c:v>3.125E-2</c:v>
                </c:pt>
                <c:pt idx="6">
                  <c:v>1.8749999999999999E-2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E8B-470D-A852-4EE5BAC5CE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1878981231"/>
        <c:axId val="1878982063"/>
      </c:barChart>
      <c:catAx>
        <c:axId val="1878981231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8982063"/>
        <c:crosses val="autoZero"/>
        <c:auto val="1"/>
        <c:lblAlgn val="ctr"/>
        <c:lblOffset val="100"/>
        <c:noMultiLvlLbl val="0"/>
      </c:catAx>
      <c:valAx>
        <c:axId val="1878982063"/>
        <c:scaling>
          <c:orientation val="minMax"/>
        </c:scaling>
        <c:delete val="1"/>
        <c:axPos val="t"/>
        <c:numFmt formatCode="#\ ##0.0%" sourceLinked="1"/>
        <c:majorTickMark val="none"/>
        <c:minorTickMark val="none"/>
        <c:tickLblPos val="nextTo"/>
        <c:crossAx val="18789812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050" b="1"/>
              <a:t>Чували ли сте за някоя от следните посреднически услуги за ученици, предлагани от дирекция “Бюро по труда”: </a:t>
            </a:r>
            <a:endParaRPr lang="en-US" sz="105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'[Graphics.xlsx]Мярка 6'!$C$65</c:f>
              <c:strCache>
                <c:ptCount val="1"/>
                <c:pt idx="0">
                  <c:v>Родители на ученици в 8-12 клас</c:v>
                </c:pt>
              </c:strCache>
            </c:strRef>
          </c:tx>
          <c:spPr>
            <a:solidFill>
              <a:srgbClr val="35CEC3">
                <a:lumMod val="75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'[Graphics.xlsx]Мярка 6'!$B$66:$B$72</c:f>
              <c:strCache>
                <c:ptCount val="7"/>
                <c:pt idx="0">
                  <c:v>Не съм чувал/а за никоя от посочените услуги</c:v>
                </c:pt>
                <c:pt idx="1">
                  <c:v>Групови информационни срещи с учащи лица за организацията на работа в Бюрата по труда и възможностите, от които могат да се възползват учениците</c:v>
                </c:pt>
                <c:pt idx="2">
                  <c:v>Групови мероприятия по професионално и кариерно ориентиране за представяне на професиите, възможностите за обучение за придобиване и повишаване на квалификация</c:v>
                </c:pt>
                <c:pt idx="3">
                  <c:v>Индивидуално консултиране за професионално развитие</c:v>
                </c:pt>
                <c:pt idx="4">
                  <c:v>Изготвяне на личностен профил /WEB- приложение/, в който ученикът може да записва своите умения, да ги актуализира и да си поставя достижими цели за личностно израстване</c:v>
                </c:pt>
                <c:pt idx="5">
                  <c:v>Индивидуално психологическо подпомагане</c:v>
                </c:pt>
                <c:pt idx="6">
                  <c:v>Участие в Ателие за търсене на работа за придобиване на умения как се търси и кандидатства за работа</c:v>
                </c:pt>
              </c:strCache>
            </c:strRef>
          </c:cat>
          <c:val>
            <c:numRef>
              <c:f>'[Graphics.xlsx]Мярка 6'!$C$66:$C$72</c:f>
              <c:numCache>
                <c:formatCode>#\ ##0.0%</c:formatCode>
                <c:ptCount val="7"/>
                <c:pt idx="0">
                  <c:v>0.7931034482758621</c:v>
                </c:pt>
                <c:pt idx="1">
                  <c:v>4.5977011494252873E-2</c:v>
                </c:pt>
                <c:pt idx="2">
                  <c:v>2.8735632183908046E-2</c:v>
                </c:pt>
                <c:pt idx="3">
                  <c:v>1.7241379310344827E-2</c:v>
                </c:pt>
                <c:pt idx="4">
                  <c:v>1.1494252873563218E-2</c:v>
                </c:pt>
                <c:pt idx="5">
                  <c:v>5.7471264367816091E-3</c:v>
                </c:pt>
                <c:pt idx="6">
                  <c:v>5.7471264367816091E-3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76-4512-8C8E-6EDBE07B0C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1878981231"/>
        <c:axId val="1878982063"/>
      </c:barChart>
      <c:catAx>
        <c:axId val="1878981231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8982063"/>
        <c:crosses val="autoZero"/>
        <c:auto val="1"/>
        <c:lblAlgn val="ctr"/>
        <c:lblOffset val="100"/>
        <c:noMultiLvlLbl val="0"/>
      </c:catAx>
      <c:valAx>
        <c:axId val="1878982063"/>
        <c:scaling>
          <c:orientation val="minMax"/>
        </c:scaling>
        <c:delete val="1"/>
        <c:axPos val="t"/>
        <c:numFmt formatCode="#\ ##0.0%" sourceLinked="1"/>
        <c:majorTickMark val="none"/>
        <c:minorTickMark val="none"/>
        <c:tickLblPos val="nextTo"/>
        <c:crossAx val="18789812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300288" y="520700"/>
            <a:ext cx="4635500" cy="260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6" tIns="92476" rIns="92476" bIns="92476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0288" y="520700"/>
            <a:ext cx="4635500" cy="260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4dfce81f19_0_45:notes"/>
          <p:cNvSpPr txBox="1">
            <a:spLocks noGrp="1"/>
          </p:cNvSpPr>
          <p:nvPr>
            <p:ph type="body" idx="1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c5da531459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0288" y="520700"/>
            <a:ext cx="4635500" cy="260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1c5da531459_0_84:notes"/>
          <p:cNvSpPr txBox="1">
            <a:spLocks noGrp="1"/>
          </p:cNvSpPr>
          <p:nvPr>
            <p:ph type="body" idx="1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00288" y="520700"/>
            <a:ext cx="4635500" cy="2606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Голяма</a:t>
            </a:r>
            <a:r>
              <a:rPr lang="ru-RU" dirty="0"/>
              <a:t> част от </a:t>
            </a:r>
            <a:r>
              <a:rPr lang="ru-RU" dirty="0" err="1"/>
              <a:t>учителите</a:t>
            </a:r>
            <a:r>
              <a:rPr lang="ru-RU" dirty="0"/>
              <a:t> и </a:t>
            </a:r>
            <a:r>
              <a:rPr lang="ru-RU" dirty="0" err="1"/>
              <a:t>директорите</a:t>
            </a:r>
            <a:r>
              <a:rPr lang="ru-RU" dirty="0"/>
              <a:t> в училища в София –</a:t>
            </a:r>
            <a:r>
              <a:rPr lang="ru-RU" dirty="0" err="1"/>
              <a:t>област</a:t>
            </a:r>
            <a:r>
              <a:rPr lang="ru-RU" dirty="0"/>
              <a:t> не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чували</a:t>
            </a:r>
            <a:r>
              <a:rPr lang="ru-RU" dirty="0"/>
              <a:t> за </a:t>
            </a:r>
            <a:r>
              <a:rPr lang="ru-RU" dirty="0" err="1"/>
              <a:t>нито</a:t>
            </a:r>
            <a:r>
              <a:rPr lang="ru-RU" dirty="0"/>
              <a:t> </a:t>
            </a:r>
            <a:r>
              <a:rPr lang="ru-RU" dirty="0" err="1"/>
              <a:t>една</a:t>
            </a:r>
            <a:r>
              <a:rPr lang="ru-RU" dirty="0"/>
              <a:t> от </a:t>
            </a:r>
            <a:r>
              <a:rPr lang="ru-RU" dirty="0" err="1"/>
              <a:t>посредническите</a:t>
            </a:r>
            <a:r>
              <a:rPr lang="ru-RU" dirty="0"/>
              <a:t> услуги за </a:t>
            </a:r>
            <a:r>
              <a:rPr lang="ru-RU" dirty="0" err="1"/>
              <a:t>ученици</a:t>
            </a:r>
            <a:r>
              <a:rPr lang="ru-RU" dirty="0"/>
              <a:t> от “Бюро по труда“. </a:t>
            </a:r>
            <a:r>
              <a:rPr lang="ru-RU" dirty="0" err="1"/>
              <a:t>Услугата</a:t>
            </a:r>
            <a:r>
              <a:rPr lang="ru-RU" dirty="0"/>
              <a:t>, за </a:t>
            </a:r>
            <a:r>
              <a:rPr lang="ru-RU" dirty="0" err="1"/>
              <a:t>която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чували</a:t>
            </a:r>
            <a:r>
              <a:rPr lang="ru-RU" dirty="0"/>
              <a:t> най-</a:t>
            </a:r>
            <a:r>
              <a:rPr lang="ru-RU" dirty="0" err="1"/>
              <a:t>голям</a:t>
            </a:r>
            <a:r>
              <a:rPr lang="ru-RU" dirty="0"/>
              <a:t> </a:t>
            </a:r>
            <a:r>
              <a:rPr lang="ru-RU" dirty="0" err="1"/>
              <a:t>дял</a:t>
            </a:r>
            <a:r>
              <a:rPr lang="ru-RU" dirty="0"/>
              <a:t> от </a:t>
            </a:r>
            <a:r>
              <a:rPr lang="ru-RU" dirty="0" err="1"/>
              <a:t>директорите</a:t>
            </a:r>
            <a:r>
              <a:rPr lang="ru-RU" dirty="0"/>
              <a:t> е </a:t>
            </a:r>
            <a:r>
              <a:rPr lang="ru-RU" dirty="0" err="1"/>
              <a:t>провеждането</a:t>
            </a:r>
            <a:r>
              <a:rPr lang="ru-RU" dirty="0"/>
              <a:t> на </a:t>
            </a:r>
            <a:r>
              <a:rPr lang="ru-RU" dirty="0" err="1"/>
              <a:t>групови</a:t>
            </a:r>
            <a:r>
              <a:rPr lang="ru-RU" dirty="0"/>
              <a:t> </a:t>
            </a:r>
            <a:r>
              <a:rPr lang="ru-RU" dirty="0" err="1"/>
              <a:t>информационни</a:t>
            </a:r>
            <a:r>
              <a:rPr lang="ru-RU" dirty="0"/>
              <a:t> </a:t>
            </a:r>
            <a:r>
              <a:rPr lang="ru-RU" dirty="0" err="1"/>
              <a:t>срещи</a:t>
            </a:r>
            <a:r>
              <a:rPr lang="ru-RU" dirty="0"/>
              <a:t> за </a:t>
            </a:r>
            <a:r>
              <a:rPr lang="ru-RU" dirty="0" err="1"/>
              <a:t>учащи</a:t>
            </a:r>
            <a:r>
              <a:rPr lang="ru-RU" dirty="0"/>
              <a:t> лица, </a:t>
            </a:r>
            <a:r>
              <a:rPr lang="ru-RU" dirty="0" err="1"/>
              <a:t>следвани</a:t>
            </a:r>
            <a:r>
              <a:rPr lang="ru-RU" dirty="0"/>
              <a:t> от </a:t>
            </a:r>
            <a:r>
              <a:rPr lang="ru-RU" dirty="0" err="1"/>
              <a:t>групови</a:t>
            </a:r>
            <a:r>
              <a:rPr lang="ru-RU" dirty="0"/>
              <a:t> мероприятия по </a:t>
            </a:r>
            <a:r>
              <a:rPr lang="ru-RU" dirty="0" err="1"/>
              <a:t>професионално</a:t>
            </a:r>
            <a:r>
              <a:rPr lang="ru-RU" dirty="0"/>
              <a:t> и </a:t>
            </a:r>
            <a:r>
              <a:rPr lang="ru-RU" dirty="0" err="1"/>
              <a:t>кариерно</a:t>
            </a:r>
            <a:r>
              <a:rPr lang="ru-RU" dirty="0"/>
              <a:t> </a:t>
            </a:r>
            <a:r>
              <a:rPr lang="ru-RU" dirty="0" err="1"/>
              <a:t>ориентиране</a:t>
            </a:r>
            <a:r>
              <a:rPr lang="ru-RU" dirty="0"/>
              <a:t> за </a:t>
            </a:r>
            <a:r>
              <a:rPr lang="ru-RU" dirty="0" err="1"/>
              <a:t>представяне</a:t>
            </a:r>
            <a:r>
              <a:rPr lang="ru-RU" dirty="0"/>
              <a:t> на </a:t>
            </a:r>
            <a:r>
              <a:rPr lang="ru-RU" dirty="0" err="1"/>
              <a:t>професиите</a:t>
            </a:r>
            <a:r>
              <a:rPr lang="ru-RU" dirty="0"/>
              <a:t> и </a:t>
            </a:r>
            <a:r>
              <a:rPr lang="ru-RU" dirty="0" err="1"/>
              <a:t>възможностите</a:t>
            </a:r>
            <a:r>
              <a:rPr lang="ru-RU" dirty="0"/>
              <a:t> за обучение за </a:t>
            </a:r>
            <a:r>
              <a:rPr lang="ru-RU" dirty="0" err="1"/>
              <a:t>придобиване</a:t>
            </a:r>
            <a:r>
              <a:rPr lang="ru-RU" dirty="0"/>
              <a:t> и </a:t>
            </a:r>
            <a:r>
              <a:rPr lang="ru-RU" dirty="0" err="1"/>
              <a:t>повишаване</a:t>
            </a:r>
            <a:r>
              <a:rPr lang="ru-RU" dirty="0"/>
              <a:t> на квалификация. </a:t>
            </a:r>
            <a:r>
              <a:rPr lang="ru-RU" dirty="0" err="1"/>
              <a:t>Груповите</a:t>
            </a:r>
            <a:r>
              <a:rPr lang="ru-RU" dirty="0"/>
              <a:t> </a:t>
            </a:r>
            <a:r>
              <a:rPr lang="ru-RU" dirty="0" err="1"/>
              <a:t>информационни</a:t>
            </a:r>
            <a:r>
              <a:rPr lang="ru-RU" dirty="0"/>
              <a:t> </a:t>
            </a:r>
            <a:r>
              <a:rPr lang="ru-RU" dirty="0" err="1"/>
              <a:t>срещи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по-известни</a:t>
            </a:r>
            <a:r>
              <a:rPr lang="ru-RU" dirty="0"/>
              <a:t> за </a:t>
            </a:r>
            <a:r>
              <a:rPr lang="ru-RU" dirty="0" err="1"/>
              <a:t>директорите</a:t>
            </a:r>
            <a:r>
              <a:rPr lang="ru-RU" dirty="0"/>
              <a:t> на </a:t>
            </a:r>
            <a:r>
              <a:rPr lang="ru-RU" dirty="0" err="1"/>
              <a:t>професионалните</a:t>
            </a:r>
            <a:r>
              <a:rPr lang="ru-RU" dirty="0"/>
              <a:t> гимназии, а </a:t>
            </a:r>
            <a:r>
              <a:rPr lang="ru-RU" dirty="0" err="1"/>
              <a:t>груповите</a:t>
            </a:r>
            <a:r>
              <a:rPr lang="ru-RU" dirty="0"/>
              <a:t> мероприятия по </a:t>
            </a:r>
            <a:r>
              <a:rPr lang="ru-RU" dirty="0" err="1"/>
              <a:t>професионално</a:t>
            </a:r>
            <a:r>
              <a:rPr lang="ru-RU" dirty="0"/>
              <a:t> и </a:t>
            </a:r>
            <a:r>
              <a:rPr lang="ru-RU" dirty="0" err="1"/>
              <a:t>кариерно</a:t>
            </a:r>
            <a:r>
              <a:rPr lang="ru-RU" dirty="0"/>
              <a:t> </a:t>
            </a:r>
            <a:r>
              <a:rPr lang="ru-RU" dirty="0" err="1"/>
              <a:t>ориентирани</a:t>
            </a:r>
            <a:r>
              <a:rPr lang="ru-RU" dirty="0"/>
              <a:t> сред </a:t>
            </a:r>
            <a:r>
              <a:rPr lang="ru-RU" dirty="0" err="1"/>
              <a:t>директорите</a:t>
            </a:r>
            <a:r>
              <a:rPr lang="ru-RU" dirty="0"/>
              <a:t> на </a:t>
            </a:r>
            <a:r>
              <a:rPr lang="ru-RU" dirty="0" err="1"/>
              <a:t>средните</a:t>
            </a:r>
            <a:r>
              <a:rPr lang="ru-RU" dirty="0"/>
              <a:t> училища в София – </a:t>
            </a:r>
            <a:r>
              <a:rPr lang="ru-RU" dirty="0" err="1"/>
              <a:t>област</a:t>
            </a:r>
            <a:r>
              <a:rPr lang="ru-RU" dirty="0"/>
              <a:t>. </a:t>
            </a:r>
          </a:p>
          <a:p>
            <a:r>
              <a:rPr lang="ru-RU" dirty="0"/>
              <a:t>Сред </a:t>
            </a:r>
            <a:r>
              <a:rPr lang="ru-RU" dirty="0" err="1"/>
              <a:t>учителите</a:t>
            </a:r>
            <a:r>
              <a:rPr lang="ru-RU" dirty="0"/>
              <a:t> </a:t>
            </a:r>
            <a:r>
              <a:rPr lang="ru-RU" dirty="0" err="1"/>
              <a:t>ситуацията</a:t>
            </a:r>
            <a:r>
              <a:rPr lang="ru-RU" dirty="0"/>
              <a:t> е сходна, </a:t>
            </a:r>
            <a:r>
              <a:rPr lang="ru-RU" dirty="0" err="1"/>
              <a:t>като</a:t>
            </a:r>
            <a:r>
              <a:rPr lang="ru-RU" dirty="0"/>
              <a:t> </a:t>
            </a:r>
            <a:r>
              <a:rPr lang="ru-RU" dirty="0" err="1"/>
              <a:t>малко</a:t>
            </a:r>
            <a:r>
              <a:rPr lang="ru-RU" dirty="0"/>
              <a:t> </a:t>
            </a:r>
            <a:r>
              <a:rPr lang="ru-RU" dirty="0" err="1"/>
              <a:t>по-голям</a:t>
            </a:r>
            <a:r>
              <a:rPr lang="ru-RU" dirty="0"/>
              <a:t> </a:t>
            </a:r>
            <a:r>
              <a:rPr lang="ru-RU" dirty="0" err="1"/>
              <a:t>дял</a:t>
            </a:r>
            <a:r>
              <a:rPr lang="ru-RU" dirty="0"/>
              <a:t> от </a:t>
            </a:r>
            <a:r>
              <a:rPr lang="ru-RU" dirty="0" err="1"/>
              <a:t>тях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чували</a:t>
            </a:r>
            <a:r>
              <a:rPr lang="ru-RU" dirty="0"/>
              <a:t> </a:t>
            </a:r>
            <a:r>
              <a:rPr lang="ru-RU" dirty="0" err="1"/>
              <a:t>групови</a:t>
            </a:r>
            <a:r>
              <a:rPr lang="ru-RU" dirty="0"/>
              <a:t> мероприятия по </a:t>
            </a:r>
            <a:r>
              <a:rPr lang="ru-RU" dirty="0" err="1"/>
              <a:t>професионално</a:t>
            </a:r>
            <a:r>
              <a:rPr lang="ru-RU" dirty="0"/>
              <a:t> и </a:t>
            </a:r>
            <a:r>
              <a:rPr lang="ru-RU" dirty="0" err="1"/>
              <a:t>кариерно</a:t>
            </a:r>
            <a:r>
              <a:rPr lang="ru-RU" dirty="0"/>
              <a:t> </a:t>
            </a:r>
            <a:r>
              <a:rPr lang="ru-RU" dirty="0" err="1"/>
              <a:t>ориентиране</a:t>
            </a:r>
            <a:r>
              <a:rPr lang="ru-RU" dirty="0"/>
              <a:t>, за сметка на </a:t>
            </a:r>
            <a:r>
              <a:rPr lang="ru-RU" dirty="0" err="1"/>
              <a:t>груповите</a:t>
            </a:r>
            <a:r>
              <a:rPr lang="ru-RU" dirty="0"/>
              <a:t> занимания за </a:t>
            </a:r>
            <a:r>
              <a:rPr lang="ru-RU" dirty="0" err="1"/>
              <a:t>учащи</a:t>
            </a:r>
            <a:r>
              <a:rPr lang="ru-RU" dirty="0"/>
              <a:t> за </a:t>
            </a:r>
            <a:r>
              <a:rPr lang="ru-RU" dirty="0" err="1"/>
              <a:t>организацията</a:t>
            </a:r>
            <a:r>
              <a:rPr lang="ru-RU" dirty="0"/>
              <a:t> на </a:t>
            </a:r>
            <a:r>
              <a:rPr lang="ru-RU" dirty="0" err="1"/>
              <a:t>работата</a:t>
            </a:r>
            <a:r>
              <a:rPr lang="ru-RU" dirty="0"/>
              <a:t> в </a:t>
            </a:r>
            <a:r>
              <a:rPr lang="ru-RU" dirty="0" err="1"/>
              <a:t>Бюрата</a:t>
            </a:r>
            <a:r>
              <a:rPr lang="ru-RU" dirty="0"/>
              <a:t> по труда.  Като </a:t>
            </a:r>
            <a:r>
              <a:rPr lang="ru-RU" dirty="0" err="1"/>
              <a:t>цяло</a:t>
            </a:r>
            <a:r>
              <a:rPr lang="ru-RU" dirty="0"/>
              <a:t> </a:t>
            </a:r>
            <a:r>
              <a:rPr lang="ru-RU" dirty="0" err="1"/>
              <a:t>учителите</a:t>
            </a:r>
            <a:r>
              <a:rPr lang="ru-RU" dirty="0"/>
              <a:t> в </a:t>
            </a:r>
            <a:r>
              <a:rPr lang="ru-RU" dirty="0" err="1"/>
              <a:t>профилирани</a:t>
            </a:r>
            <a:r>
              <a:rPr lang="ru-RU" dirty="0"/>
              <a:t> и </a:t>
            </a:r>
            <a:r>
              <a:rPr lang="ru-RU" dirty="0" err="1"/>
              <a:t>професионални</a:t>
            </a:r>
            <a:r>
              <a:rPr lang="ru-RU" dirty="0"/>
              <a:t> гимназии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по-запознати</a:t>
            </a:r>
            <a:r>
              <a:rPr lang="ru-RU" dirty="0"/>
              <a:t> с </a:t>
            </a:r>
            <a:r>
              <a:rPr lang="ru-RU" dirty="0" err="1"/>
              <a:t>разнообразните</a:t>
            </a:r>
            <a:r>
              <a:rPr lang="ru-RU" dirty="0"/>
              <a:t> посреднически услуги, </a:t>
            </a:r>
            <a:r>
              <a:rPr lang="ru-RU" dirty="0" err="1"/>
              <a:t>които</a:t>
            </a:r>
            <a:r>
              <a:rPr lang="ru-RU" dirty="0"/>
              <a:t> „Бюро по труда“ </a:t>
            </a:r>
            <a:r>
              <a:rPr lang="ru-RU" dirty="0" err="1"/>
              <a:t>предлага</a:t>
            </a:r>
            <a:r>
              <a:rPr lang="ru-RU" dirty="0"/>
              <a:t>, в сравнение с </a:t>
            </a:r>
            <a:r>
              <a:rPr lang="ru-RU" dirty="0" err="1"/>
              <a:t>колегите</a:t>
            </a:r>
            <a:r>
              <a:rPr lang="ru-RU" dirty="0"/>
              <a:t> си в </a:t>
            </a:r>
            <a:r>
              <a:rPr lang="ru-RU" dirty="0" err="1"/>
              <a:t>началните</a:t>
            </a:r>
            <a:r>
              <a:rPr lang="ru-RU" dirty="0"/>
              <a:t>, </a:t>
            </a:r>
            <a:r>
              <a:rPr lang="ru-RU" dirty="0" err="1"/>
              <a:t>основните</a:t>
            </a:r>
            <a:r>
              <a:rPr lang="ru-RU" dirty="0"/>
              <a:t> и </a:t>
            </a:r>
            <a:r>
              <a:rPr lang="ru-RU" dirty="0" err="1"/>
              <a:t>средните</a:t>
            </a:r>
            <a:r>
              <a:rPr lang="ru-RU" dirty="0"/>
              <a:t> училища. Сред </a:t>
            </a:r>
          </a:p>
          <a:p>
            <a:r>
              <a:rPr lang="ru-RU" dirty="0" err="1"/>
              <a:t>Родителите</a:t>
            </a:r>
            <a:r>
              <a:rPr lang="ru-RU" dirty="0"/>
              <a:t> на </a:t>
            </a:r>
            <a:r>
              <a:rPr lang="ru-RU" dirty="0" err="1"/>
              <a:t>ученици</a:t>
            </a:r>
            <a:r>
              <a:rPr lang="ru-RU" dirty="0"/>
              <a:t> </a:t>
            </a:r>
            <a:r>
              <a:rPr lang="ru-RU" dirty="0" err="1"/>
              <a:t>показват</a:t>
            </a:r>
            <a:r>
              <a:rPr lang="ru-RU" dirty="0"/>
              <a:t> </a:t>
            </a:r>
            <a:r>
              <a:rPr lang="ru-RU" dirty="0" err="1"/>
              <a:t>същата</a:t>
            </a:r>
            <a:r>
              <a:rPr lang="ru-RU" dirty="0"/>
              <a:t> </a:t>
            </a:r>
            <a:r>
              <a:rPr lang="ru-RU" dirty="0" err="1"/>
              <a:t>тенденцията</a:t>
            </a:r>
            <a:r>
              <a:rPr lang="ru-RU" dirty="0"/>
              <a:t> за </a:t>
            </a:r>
            <a:r>
              <a:rPr lang="ru-RU" dirty="0" err="1"/>
              <a:t>непознаване</a:t>
            </a:r>
            <a:r>
              <a:rPr lang="ru-RU" dirty="0"/>
              <a:t> на </a:t>
            </a:r>
            <a:r>
              <a:rPr lang="ru-RU" dirty="0" err="1"/>
              <a:t>услугите</a:t>
            </a:r>
            <a:r>
              <a:rPr lang="ru-RU" dirty="0"/>
              <a:t> на „Бюро по труда“, сходна с </a:t>
            </a:r>
            <a:r>
              <a:rPr lang="ru-RU" dirty="0" err="1"/>
              <a:t>тази</a:t>
            </a:r>
            <a:r>
              <a:rPr lang="ru-RU" dirty="0"/>
              <a:t> на </a:t>
            </a:r>
            <a:r>
              <a:rPr lang="ru-RU" dirty="0" err="1"/>
              <a:t>учителите</a:t>
            </a:r>
            <a:r>
              <a:rPr lang="ru-RU" dirty="0"/>
              <a:t> и </a:t>
            </a:r>
            <a:r>
              <a:rPr lang="ru-RU" dirty="0" err="1"/>
              <a:t>директорите</a:t>
            </a:r>
            <a:r>
              <a:rPr lang="ru-RU" dirty="0"/>
              <a:t>. Почти 80% от </a:t>
            </a:r>
            <a:r>
              <a:rPr lang="ru-RU" dirty="0" err="1"/>
              <a:t>тях</a:t>
            </a:r>
            <a:r>
              <a:rPr lang="ru-RU" dirty="0"/>
              <a:t> не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чували</a:t>
            </a:r>
            <a:r>
              <a:rPr lang="ru-RU" dirty="0"/>
              <a:t> за </a:t>
            </a:r>
            <a:r>
              <a:rPr lang="ru-RU" dirty="0" err="1"/>
              <a:t>нито</a:t>
            </a:r>
            <a:r>
              <a:rPr lang="ru-RU" dirty="0"/>
              <a:t> </a:t>
            </a:r>
            <a:r>
              <a:rPr lang="ru-RU" dirty="0" err="1"/>
              <a:t>една</a:t>
            </a:r>
            <a:r>
              <a:rPr lang="ru-RU" dirty="0"/>
              <a:t> </a:t>
            </a:r>
            <a:r>
              <a:rPr lang="ru-RU" dirty="0" err="1"/>
              <a:t>посредническа</a:t>
            </a:r>
            <a:r>
              <a:rPr lang="ru-RU" dirty="0"/>
              <a:t> услуга за </a:t>
            </a:r>
            <a:r>
              <a:rPr lang="ru-RU" dirty="0" err="1"/>
              <a:t>ученици</a:t>
            </a:r>
            <a:r>
              <a:rPr lang="ru-RU" dirty="0"/>
              <a:t> на „Бюро по труда“.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6162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c5da531459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0288" y="520700"/>
            <a:ext cx="4635500" cy="260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c5da531459_0_210:notes"/>
          <p:cNvSpPr txBox="1">
            <a:spLocks noGrp="1"/>
          </p:cNvSpPr>
          <p:nvPr>
            <p:ph type="body" idx="1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00288" y="520700"/>
            <a:ext cx="4635500" cy="2606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458" indent="-301882" defTabSz="924916">
              <a:defRPr/>
            </a:pPr>
            <a:r>
              <a:rPr lang="bg-BG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78% от директорите и 72,5% от учителите смятат, че в голяма степен педагогическия персонал в училища се чувства уверен в предотвратяването на риска от отпадане от училище. Въпреки тяхната увереност, по-малък дял, а именно 60,9% от директорите и 50,6% от учителите се чувстват подготвени да предотвратят напускането на училище и да включват ефективно отпаднали ученици обратно в образователната система. По-малко уверени в уменията си да предотвратяват риска от отпадане са учителите в средните училища и гимназиите, в сравнение с учителите в началните и основните училища. Повторното включване на ученици в образователната система може да представлява предизвикателство, за което част от учителите и директорите не се чувстват докрай подготвени. 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2458" indent="-301882" defTabSz="924916">
              <a:defRPr/>
            </a:pPr>
            <a:r>
              <a:rPr lang="bg-BG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 родителите малко над 50% са спокойни, че учителите на техните деца умеят да работят за предотвратяване на риска от отпадане от училище, а други 15% не могат да дадат отговор дали учителите на тяхното дете имат такива умения. Малко под 13% от родителите смятат, че учителите на тяхното дете би било добре да получат допълнително обучение по темата с предотвратяването на отпадането на ученици. 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5507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c5da531459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0288" y="520700"/>
            <a:ext cx="4635500" cy="260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1c5da531459_0_34:notes"/>
          <p:cNvSpPr txBox="1">
            <a:spLocks noGrp="1"/>
          </p:cNvSpPr>
          <p:nvPr>
            <p:ph type="body" idx="1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59527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549491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c5da531459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0288" y="520700"/>
            <a:ext cx="4635500" cy="260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1c5da531459_0_138:notes"/>
          <p:cNvSpPr txBox="1">
            <a:spLocks noGrp="1"/>
          </p:cNvSpPr>
          <p:nvPr>
            <p:ph type="body" idx="1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 lang="bg-BG" noProof="0" dirty="0"/>
          </a:p>
        </p:txBody>
      </p:sp>
    </p:spTree>
    <p:extLst>
      <p:ext uri="{BB962C8B-B14F-4D97-AF65-F5344CB8AC3E}">
        <p14:creationId xmlns:p14="http://schemas.microsoft.com/office/powerpoint/2010/main" val="34531653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58855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458770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00288" y="520700"/>
            <a:ext cx="4635500" cy="2606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bg-BG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Въпреки, че работата с родители е един от неформално идентифицираните дефицити в подготовката на педагогически персонал, както от страна на учителите, така и от страна на директорите, при запитване по кои от темите биха желали да получат допълнително обучение, както директори, така и учители посочват предимно други теми. Според най-голям дял отговори на директори темата за работата с ученици със специални образователни потребности излиза като най-приоритетното обучение, следвана от допълнително обучение по темата с преодоляването на проблемното поведение. За учителите преодоляването на проблемното поведение е най-желаното допълнително обучение, следвано от обучението за работа с ученици с изявени дарби и превенция на тормоза и насилието. Само 2% от директорите и 9% от учителите смятат, че педагогическите специалисти в тяхното училище нямат нужда от допълнително обучение. </a:t>
            </a:r>
          </a:p>
          <a:p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586649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c50931aa98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0288" y="520700"/>
            <a:ext cx="4635500" cy="260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c50931aa98_0_201:notes"/>
          <p:cNvSpPr txBox="1">
            <a:spLocks noGrp="1"/>
          </p:cNvSpPr>
          <p:nvPr>
            <p:ph type="body" idx="1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c5da531459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0288" y="520700"/>
            <a:ext cx="4635500" cy="260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c5da531459_0_210:notes"/>
          <p:cNvSpPr txBox="1">
            <a:spLocks noGrp="1"/>
          </p:cNvSpPr>
          <p:nvPr>
            <p:ph type="body" idx="1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11584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2959019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2639472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1c5da531459_0_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0288" y="520700"/>
            <a:ext cx="4635500" cy="260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1c5da531459_0_272:notes"/>
          <p:cNvSpPr txBox="1">
            <a:spLocks noGrp="1"/>
          </p:cNvSpPr>
          <p:nvPr>
            <p:ph type="body" idx="1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00288" y="520700"/>
            <a:ext cx="4635500" cy="2606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9"/>
              </a:spcAft>
            </a:pPr>
            <a:r>
              <a:rPr lang="bg-BG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Над половината директори смятат, че тяхното училище има нужда от обогатяване на дидактичните материали за ресурсно подпомагане и организиране на работни кътове за индивидуална работа. Близо 35% от директорите смятат, че училището им има нужда от изграждане на съоръжения за достъпност на входовете на училищата, както и изграждане на адаптирани санитарни възли за ученици със СОП. Около 11% от директорите смятат, че училището им има нужда от осигуряване на достъп за обслужване на ученици с увреждания. 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9"/>
              </a:spcAft>
            </a:pPr>
            <a:r>
              <a:rPr lang="bg-BG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Над 40% от родителите на ученици не могат да преценят от какъв тип подобрения на средата се нуждае училището на тяхното дете, а 25% смятат, че не се нуждае от никакви подобрения. Сред родителите, които смятат, че училището на детето им има нужда от подобрения, най-голям е делът на онези, които разпознават нуждата от изграждане на рампи, асансьори и други съоръжения (17,6%), както и изграждането на детски площадки и съоръжения за игра на учениците с увреждания (11%). 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02885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00288" y="520700"/>
            <a:ext cx="4635500" cy="2606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9"/>
              </a:spcAft>
            </a:pPr>
            <a:r>
              <a:rPr lang="bg-BG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Основната трудност, която учителите в училищата в София- област срещат във връзка с преподаването на деца със специални образователни потребности е голямото внимание, което преподаването на дете със СОП изисква от страна на учителя.  Това прави процеса по преподаване в час по-сложен за самите учители. Учениците със специални образователни потребности по-трудно възприемат материала и имат нужда от повече внимание. Допълнителен проблем, който учителите идентифицират е свързан с това, че присъствието на дете със СОП  води до проблеми с дисциплината, вероятно поради нужда да се обърне повече внимание на детето със СОП, което води до загубата на дисциплина в останала част от класа. Допълнителен проблем се явява големия брой ученици в клас, което пречи на преподавателите да обърнат индивидуално внимание на учениците. 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bg-BG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 друга страна, директорите смятат, че основните трудности във връзка с обучението на ученици със специални образователни потребности в тяхното училище са както нуждата от по-засилено внимание от страна на учителите към децата със СОП, така и липсата на достатъчна подготовка на педагогическите специалисти за работа с ученици със СОП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35400901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00288" y="520700"/>
            <a:ext cx="4635500" cy="2606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458" indent="-301882" defTabSz="924916">
              <a:defRPr/>
            </a:pPr>
            <a:r>
              <a:rPr lang="bg-BG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Най-голям дял от директорите разпознават наличието на значими резултати от страна на учениците със специални образователни потребности, когато ученикът получава допълнителна подкрепа от страна на специалист – ресурсен учител, логопед, психолог. Половината от директорите регистрират значими резултати и когато ученикът работи с подходящите дидактически материали. Работата на родителите на ученика в къщи не се смята за фактор, който спомага постигането на значими резултати от страна на ученика със специални образователни потребности, както и работата в редовни часове, но с подходящи техника за усвояване на учебния материал. 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2458" indent="-301882" defTabSz="924916">
              <a:defRPr/>
            </a:pPr>
            <a:endParaRPr lang="bg-BG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2458" indent="-301882" defTabSz="924916">
              <a:defRPr/>
            </a:pPr>
            <a:r>
              <a:rPr lang="bg-BG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Сходно на директорите мнение изразяват и учителите, според които значими резултати се постигат от ученици със специални образователни потребности, когато им се окаже допълнителна подкрепа от страна на специалист и с подходящите дидактически материали. Учителите в по-голяма степен от директорите смятат, че работата с ученика със СОП в рамките на редовните часове чрез подходящи техники води до незначителни резултати. 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97807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0288" y="520700"/>
            <a:ext cx="4635500" cy="260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135e18421cc_13_10:notes"/>
          <p:cNvSpPr txBox="1">
            <a:spLocks noGrp="1"/>
          </p:cNvSpPr>
          <p:nvPr>
            <p:ph type="body" idx="1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c5da531459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0288" y="520700"/>
            <a:ext cx="4635500" cy="260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1c5da531459_0_117:notes"/>
          <p:cNvSpPr txBox="1">
            <a:spLocks noGrp="1"/>
          </p:cNvSpPr>
          <p:nvPr>
            <p:ph type="body" idx="1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algn="just">
              <a:lnSpc>
                <a:spcPct val="150000"/>
              </a:lnSpc>
              <a:spcAft>
                <a:spcPts val="809"/>
              </a:spcAft>
            </a:pPr>
            <a:r>
              <a:rPr lang="bg-BG" sz="11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 целевите групи на изследването, директорите са най-добре запознати с „Областната стратегия за подкрепа за личностно развитие на децата и учениците в Софийска област (2020 – 2022)“. Сред тях на почти равни групи се делят директорите, които са добре запознати с документа и директорите, които са чували за Стратегията, но не са добре запознати с документа. Сред учителите най-голям дял имат тези, които са чували за стратегията, но не са запознати с нея в детайли. Само 9,4% твърдят, че познават документа в детайли, а близо 27%, че не са чували за Стратегията. </a:t>
            </a:r>
            <a:endParaRPr lang="en-GB" sz="1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9"/>
              </a:spcAft>
            </a:pPr>
            <a:r>
              <a:rPr lang="bg-BG" sz="11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Родителите на ученици не познават добре Стратегията, като най-голям дял от тях  - близо 63% не са чували за документа, а 19,2% твърдят, че са чували за документа, но не го познават в детайли. Само 4% от родителите твърдят, че са запознати със Стратегията в детайли.</a:t>
            </a:r>
            <a:endParaRPr lang="en-GB" sz="1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c5da531459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0288" y="520700"/>
            <a:ext cx="4635500" cy="260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1c5da531459_0_256:notes"/>
          <p:cNvSpPr txBox="1">
            <a:spLocks noGrp="1"/>
          </p:cNvSpPr>
          <p:nvPr>
            <p:ph type="body" idx="1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00288" y="520700"/>
            <a:ext cx="4635500" cy="2606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9"/>
              </a:spcAft>
            </a:pPr>
            <a:r>
              <a:rPr lang="bg-BG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Най-голям дял от директорите на училища в София област - 89,1% разпознават консултациите по учебни предмети, както и заниманията по интереси (87%) като най-често срещани форма на обща подкрепа за личностно развитие достъпни в </a:t>
            </a:r>
            <a:r>
              <a:rPr lang="bg-BG" sz="1100" b="0" i="0" u="none" strike="noStrike" cap="none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тяхното</a:t>
            </a:r>
            <a:r>
              <a:rPr lang="bg-BG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училище. Третата най-често срещана форма на обща подкрепа са допълнителните консултации по учебни предмети, които се провеждат извън редовните часове. Тази форма на обща подкрепа се предлага в 82,6% от училищата, чиито директори са участвали в изследването. 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9"/>
              </a:spcAft>
            </a:pPr>
            <a:r>
              <a:rPr lang="bg-BG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Учителите по-често разпознават екипната работа между педагогически специалисти и учители като форма на обща подкрепа, която съществува в тяхното училище (85,6%), следвана от заниманията по интереси (80,6%) и консултациите по учебни предмети (78,8%).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9"/>
              </a:spcAft>
            </a:pPr>
            <a:r>
              <a:rPr lang="bg-BG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сред двете групи – директори и учители най-рядко припознават осигуряването на общежитие, кариерното ориентиране и логопедичната работа като налични форми на обща подкрепа за личностно развитие налични в тяхното училище. 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9"/>
              </a:spcAft>
            </a:pPr>
            <a:r>
              <a:rPr lang="bg-BG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Консултациите по различни предмети, както и кариерното ориентиране са по-застъпени като форма на обща подкрепа за личностно развитие в средния етап на образованието, и много по-рядко в начален или основен етап на образованието. </a:t>
            </a:r>
          </a:p>
          <a:p>
            <a:pPr marL="462458" indent="-301882" algn="just" defTabSz="924916">
              <a:lnSpc>
                <a:spcPct val="150000"/>
              </a:lnSpc>
              <a:spcAft>
                <a:spcPts val="809"/>
              </a:spcAft>
              <a:defRPr/>
            </a:pPr>
            <a:r>
              <a:rPr lang="bg-BG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Родителите разпознават най-често консултациите по учебни предмети (40,2%), заниманията по интереси (38,4%), както и допълнителните консултации по учебни предмети, които се провеждат извън редовните часове (33,2%) като налични форми на обща подкрепа за личностното развитие, предоставяни в училището, където учи тяхното дете. Родителите могат да имат наблюдение само върху ограничена част от процеса на предоставяне на подкрепа и затова се наблюдават разлики в дяловете на директори/учители и родители, които разпознават формите на подкрепа като екипна работа между учителите и другите педагогически специалисти. 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9"/>
              </a:spcAft>
            </a:pP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201476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c5da531459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0288" y="520700"/>
            <a:ext cx="4635500" cy="260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1c5da531459_0_34:notes"/>
          <p:cNvSpPr txBox="1">
            <a:spLocks noGrp="1"/>
          </p:cNvSpPr>
          <p:nvPr>
            <p:ph type="body" idx="1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00288" y="520700"/>
            <a:ext cx="4635500" cy="2606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sz="11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Най-голям дял от директорите и учителите в училища в София – област свидетелстват за предоставянето на допълнителна подкрепа за личностно развитие на ученици със специално образователни потребности. Учителите смятат, че предоставят подкрепа на ученици, които срещат трудности с овладяването на български език, както и на ученици в риск от отпадане или жертви на насилие, в по-голяма степен от директорите на училищата.</a:t>
            </a:r>
          </a:p>
          <a:p>
            <a:r>
              <a:rPr lang="bg-BG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Това вероятно се дължи на тяхната (на учителите) непосредствена работа с учениците. Според учителите, често допълнителна подкрепа се оказва и на ученици с изявени силни страни и дарби. Възможно е да има нужда от допълнителни обучения за учителите, които предоставят допълнителна подкрепа за личностно развитие на учениците, за да могат да се чувстват уверени в предоставянето на подкрепата за всеки един ученик, според индивидуалните нужди.</a:t>
            </a:r>
          </a:p>
          <a:p>
            <a:r>
              <a:rPr lang="bg-BG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Същевременно, почти 71% от родителите не смятат, че тяхното дете попада в някоя от категориите ученици, на които да се предостави основна или допълнителна подкрепа за личностно развитие. Близо 19% от родителите смятат, че детето им е ученик с изявени силни страни и дарби, а около 3% са родителите, които смятат, че детето им има трудности в овладяването </a:t>
            </a:r>
            <a:r>
              <a:rPr lang="bg-BG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български език или има специални образователни потребности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27008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c5da531459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0288" y="520700"/>
            <a:ext cx="4635500" cy="260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1c5da531459_0_138:notes"/>
          <p:cNvSpPr txBox="1">
            <a:spLocks noGrp="1"/>
          </p:cNvSpPr>
          <p:nvPr>
            <p:ph type="body" idx="1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00288" y="520700"/>
            <a:ext cx="4635500" cy="2606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just">
              <a:lnSpc>
                <a:spcPct val="150000"/>
              </a:lnSpc>
              <a:spcAft>
                <a:spcPts val="809"/>
              </a:spcAft>
              <a:buNone/>
            </a:pP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9"/>
              </a:spcAft>
            </a:pPr>
            <a:r>
              <a:rPr lang="bg-BG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 да се осигури възможност за разнообразна личностна изява, училища имат възможност да включват учениците в редица кампании, инициативи и дейности. Според учители и директори, най-често учениците с изявени дарби в училищата в София-област са вземали участие в национални и международни конкурси, състезания, олимпиади и др. Учениците с изявени дарби са били включвани и в програми и проекти, насочени към стимулиране на изявите и подобряване на постиженията на учениците. За тях е била полагана  допълнителна индивидуална работа с педагогически специалисти за развитие на талантите им. Допълнителната подкрепа, която училищата осигурява за ученици с изявени дарби най-малко се изразява в сътрудничество с висши училища и културни институции. 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bg-BG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Родителите на деца с изявени дарби смятат, че техните деца могат най-често да се възползват от допълнителна подкрепа, чрез участия в различни национални и международни изяви – състезания, конкурси, олимпиади, да бъде включено в програми, насочени към стимулиране на изявите и подобряване на постиженията на учениците. Родителите и учителите в сходни дялове отбелязват, че учениците имат възможност да получат стипендия за отличен успех като форма на допълнителна подкрепа. Малко над 10% от родителите на деца с изявени дарби нямат информация по темата за това от каква допълнителна подкрепа може да се възползва детето им. Под 5% смятат, че детето им няма възможност да се възползва от нито една от формите на допълнителна подкрепа, която училището предлага. 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952534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>
            <a:spLocks noGrp="1"/>
          </p:cNvSpPr>
          <p:nvPr>
            <p:ph type="pic" idx="2"/>
          </p:nvPr>
        </p:nvSpPr>
        <p:spPr>
          <a:xfrm>
            <a:off x="713400" y="2380925"/>
            <a:ext cx="7717500" cy="2223000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7717500" cy="185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-472655" y="3348500"/>
            <a:ext cx="1092880" cy="198156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-286848" y="105020"/>
            <a:ext cx="1420276" cy="202955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8000172" y="1067512"/>
            <a:ext cx="861210" cy="933733"/>
            <a:chOff x="406050" y="593000"/>
            <a:chExt cx="2752350" cy="2984125"/>
          </a:xfrm>
        </p:grpSpPr>
        <p:sp>
          <p:nvSpPr>
            <p:cNvPr id="14" name="Google Shape;14;p2"/>
            <p:cNvSpPr/>
            <p:nvPr/>
          </p:nvSpPr>
          <p:spPr>
            <a:xfrm>
              <a:off x="574750" y="593000"/>
              <a:ext cx="2576825" cy="1508400"/>
            </a:xfrm>
            <a:custGeom>
              <a:avLst/>
              <a:gdLst/>
              <a:ahLst/>
              <a:cxnLst/>
              <a:rect l="l" t="t" r="r" b="b"/>
              <a:pathLst>
                <a:path w="103073" h="60336" extrusionOk="0">
                  <a:moveTo>
                    <a:pt x="54621" y="1490"/>
                  </a:moveTo>
                  <a:lnTo>
                    <a:pt x="101157" y="35533"/>
                  </a:lnTo>
                  <a:lnTo>
                    <a:pt x="48390" y="58816"/>
                  </a:lnTo>
                  <a:lnTo>
                    <a:pt x="1854" y="24743"/>
                  </a:lnTo>
                  <a:lnTo>
                    <a:pt x="54621" y="1490"/>
                  </a:lnTo>
                  <a:close/>
                  <a:moveTo>
                    <a:pt x="54439" y="1"/>
                  </a:moveTo>
                  <a:lnTo>
                    <a:pt x="122" y="23952"/>
                  </a:lnTo>
                  <a:lnTo>
                    <a:pt x="0" y="25199"/>
                  </a:lnTo>
                  <a:lnTo>
                    <a:pt x="47904" y="60275"/>
                  </a:lnTo>
                  <a:lnTo>
                    <a:pt x="48633" y="60336"/>
                  </a:lnTo>
                  <a:lnTo>
                    <a:pt x="102920" y="36415"/>
                  </a:lnTo>
                  <a:lnTo>
                    <a:pt x="103072" y="35168"/>
                  </a:lnTo>
                  <a:lnTo>
                    <a:pt x="55169" y="92"/>
                  </a:lnTo>
                  <a:lnTo>
                    <a:pt x="544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06050" y="1193325"/>
              <a:ext cx="1394425" cy="2381500"/>
            </a:xfrm>
            <a:custGeom>
              <a:avLst/>
              <a:gdLst/>
              <a:ahLst/>
              <a:cxnLst/>
              <a:rect l="l" t="t" r="r" b="b"/>
              <a:pathLst>
                <a:path w="55777" h="95260" extrusionOk="0">
                  <a:moveTo>
                    <a:pt x="7751" y="1915"/>
                  </a:moveTo>
                  <a:lnTo>
                    <a:pt x="54318" y="35989"/>
                  </a:lnTo>
                  <a:lnTo>
                    <a:pt x="48056" y="93315"/>
                  </a:lnTo>
                  <a:lnTo>
                    <a:pt x="1520" y="59241"/>
                  </a:lnTo>
                  <a:lnTo>
                    <a:pt x="7751" y="1915"/>
                  </a:lnTo>
                  <a:close/>
                  <a:moveTo>
                    <a:pt x="7569" y="0"/>
                  </a:moveTo>
                  <a:lnTo>
                    <a:pt x="6444" y="517"/>
                  </a:lnTo>
                  <a:lnTo>
                    <a:pt x="0" y="59545"/>
                  </a:lnTo>
                  <a:lnTo>
                    <a:pt x="304" y="60183"/>
                  </a:lnTo>
                  <a:lnTo>
                    <a:pt x="48238" y="95260"/>
                  </a:lnTo>
                  <a:lnTo>
                    <a:pt x="49363" y="94713"/>
                  </a:lnTo>
                  <a:lnTo>
                    <a:pt x="55777" y="35715"/>
                  </a:lnTo>
                  <a:lnTo>
                    <a:pt x="55473" y="35077"/>
                  </a:lnTo>
                  <a:lnTo>
                    <a:pt x="75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997250" y="1324050"/>
              <a:ext cx="1570725" cy="1521225"/>
            </a:xfrm>
            <a:custGeom>
              <a:avLst/>
              <a:gdLst/>
              <a:ahLst/>
              <a:cxnLst/>
              <a:rect l="l" t="t" r="r" b="b"/>
              <a:pathLst>
                <a:path w="62829" h="60849" extrusionOk="0">
                  <a:moveTo>
                    <a:pt x="31418" y="0"/>
                  </a:moveTo>
                  <a:cubicBezTo>
                    <a:pt x="27260" y="0"/>
                    <a:pt x="23081" y="852"/>
                    <a:pt x="19150" y="2583"/>
                  </a:cubicBezTo>
                  <a:cubicBezTo>
                    <a:pt x="9180" y="6929"/>
                    <a:pt x="2341" y="16322"/>
                    <a:pt x="1186" y="27112"/>
                  </a:cubicBezTo>
                  <a:cubicBezTo>
                    <a:pt x="0" y="37903"/>
                    <a:pt x="4681" y="48541"/>
                    <a:pt x="13435" y="54954"/>
                  </a:cubicBezTo>
                  <a:cubicBezTo>
                    <a:pt x="18749" y="58852"/>
                    <a:pt x="25064" y="60848"/>
                    <a:pt x="31424" y="60848"/>
                  </a:cubicBezTo>
                  <a:cubicBezTo>
                    <a:pt x="35578" y="60848"/>
                    <a:pt x="39752" y="59997"/>
                    <a:pt x="43679" y="58268"/>
                  </a:cubicBezTo>
                  <a:cubicBezTo>
                    <a:pt x="53649" y="53891"/>
                    <a:pt x="60488" y="44529"/>
                    <a:pt x="61673" y="33738"/>
                  </a:cubicBezTo>
                  <a:cubicBezTo>
                    <a:pt x="62828" y="22887"/>
                    <a:pt x="58178" y="12309"/>
                    <a:pt x="49393" y="5866"/>
                  </a:cubicBezTo>
                  <a:cubicBezTo>
                    <a:pt x="44083" y="1989"/>
                    <a:pt x="37774" y="0"/>
                    <a:pt x="314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06050" y="593000"/>
              <a:ext cx="2752350" cy="2984125"/>
            </a:xfrm>
            <a:custGeom>
              <a:avLst/>
              <a:gdLst/>
              <a:ahLst/>
              <a:cxnLst/>
              <a:rect l="l" t="t" r="r" b="b"/>
              <a:pathLst>
                <a:path w="110094" h="119365" extrusionOk="0">
                  <a:moveTo>
                    <a:pt x="61369" y="1490"/>
                  </a:moveTo>
                  <a:lnTo>
                    <a:pt x="108604" y="36050"/>
                  </a:lnTo>
                  <a:lnTo>
                    <a:pt x="102282" y="94227"/>
                  </a:lnTo>
                  <a:lnTo>
                    <a:pt x="48755" y="117844"/>
                  </a:lnTo>
                  <a:lnTo>
                    <a:pt x="1520" y="83254"/>
                  </a:lnTo>
                  <a:lnTo>
                    <a:pt x="7843" y="25077"/>
                  </a:lnTo>
                  <a:lnTo>
                    <a:pt x="61369" y="1490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58"/>
                  </a:lnTo>
                  <a:lnTo>
                    <a:pt x="304" y="84196"/>
                  </a:lnTo>
                  <a:lnTo>
                    <a:pt x="48238" y="119273"/>
                  </a:lnTo>
                  <a:lnTo>
                    <a:pt x="48938" y="119364"/>
                  </a:lnTo>
                  <a:lnTo>
                    <a:pt x="103255" y="95382"/>
                  </a:lnTo>
                  <a:lnTo>
                    <a:pt x="103650" y="94804"/>
                  </a:lnTo>
                  <a:lnTo>
                    <a:pt x="110094" y="35807"/>
                  </a:lnTo>
                  <a:lnTo>
                    <a:pt x="109790" y="35168"/>
                  </a:lnTo>
                  <a:lnTo>
                    <a:pt x="61856" y="92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6050" y="593000"/>
              <a:ext cx="1554000" cy="2107200"/>
            </a:xfrm>
            <a:custGeom>
              <a:avLst/>
              <a:gdLst/>
              <a:ahLst/>
              <a:cxnLst/>
              <a:rect l="l" t="t" r="r" b="b"/>
              <a:pathLst>
                <a:path w="62160" h="84288" extrusionOk="0">
                  <a:moveTo>
                    <a:pt x="60609" y="1824"/>
                  </a:moveTo>
                  <a:lnTo>
                    <a:pt x="54378" y="59181"/>
                  </a:lnTo>
                  <a:lnTo>
                    <a:pt x="1611" y="82464"/>
                  </a:lnTo>
                  <a:lnTo>
                    <a:pt x="7843" y="25077"/>
                  </a:lnTo>
                  <a:lnTo>
                    <a:pt x="60609" y="1824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28"/>
                  </a:lnTo>
                  <a:lnTo>
                    <a:pt x="1034" y="84288"/>
                  </a:lnTo>
                  <a:lnTo>
                    <a:pt x="55321" y="60336"/>
                  </a:lnTo>
                  <a:lnTo>
                    <a:pt x="55746" y="59789"/>
                  </a:lnTo>
                  <a:lnTo>
                    <a:pt x="62160" y="761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rgbClr val="0E55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13650" y="2068700"/>
              <a:ext cx="2577575" cy="1508425"/>
            </a:xfrm>
            <a:custGeom>
              <a:avLst/>
              <a:gdLst/>
              <a:ahLst/>
              <a:cxnLst/>
              <a:rect l="l" t="t" r="r" b="b"/>
              <a:pathLst>
                <a:path w="103103" h="60337" extrusionOk="0">
                  <a:moveTo>
                    <a:pt x="54682" y="1429"/>
                  </a:moveTo>
                  <a:lnTo>
                    <a:pt x="101218" y="35503"/>
                  </a:lnTo>
                  <a:lnTo>
                    <a:pt x="48451" y="58816"/>
                  </a:lnTo>
                  <a:lnTo>
                    <a:pt x="1885" y="24773"/>
                  </a:lnTo>
                  <a:lnTo>
                    <a:pt x="54682" y="1429"/>
                  </a:lnTo>
                  <a:close/>
                  <a:moveTo>
                    <a:pt x="54470" y="1"/>
                  </a:moveTo>
                  <a:lnTo>
                    <a:pt x="152" y="23922"/>
                  </a:lnTo>
                  <a:lnTo>
                    <a:pt x="0" y="25168"/>
                  </a:lnTo>
                  <a:lnTo>
                    <a:pt x="47934" y="60245"/>
                  </a:lnTo>
                  <a:lnTo>
                    <a:pt x="48634" y="60336"/>
                  </a:lnTo>
                  <a:lnTo>
                    <a:pt x="102951" y="36384"/>
                  </a:lnTo>
                  <a:lnTo>
                    <a:pt x="103103" y="35138"/>
                  </a:lnTo>
                  <a:lnTo>
                    <a:pt x="55169" y="62"/>
                  </a:lnTo>
                  <a:lnTo>
                    <a:pt x="544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2"/>
          <p:cNvSpPr/>
          <p:nvPr/>
        </p:nvSpPr>
        <p:spPr>
          <a:xfrm flipH="1">
            <a:off x="8059550" y="4702398"/>
            <a:ext cx="1689989" cy="218040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4"/>
          <p:cNvSpPr txBox="1">
            <a:spLocks noGrp="1"/>
          </p:cNvSpPr>
          <p:nvPr>
            <p:ph type="title"/>
          </p:nvPr>
        </p:nvSpPr>
        <p:spPr>
          <a:xfrm flipH="1">
            <a:off x="2094175" y="539500"/>
            <a:ext cx="6336600" cy="14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8" name="Google Shape;148;p14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908375" y="895600"/>
            <a:ext cx="1104300" cy="555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4"/>
          <p:cNvSpPr/>
          <p:nvPr/>
        </p:nvSpPr>
        <p:spPr>
          <a:xfrm flipH="1">
            <a:off x="-337587" y="4702700"/>
            <a:ext cx="1331412" cy="241352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4"/>
          <p:cNvSpPr/>
          <p:nvPr/>
        </p:nvSpPr>
        <p:spPr>
          <a:xfrm flipH="1">
            <a:off x="-580987" y="0"/>
            <a:ext cx="1331412" cy="241352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4"/>
          <p:cNvSpPr/>
          <p:nvPr/>
        </p:nvSpPr>
        <p:spPr>
          <a:xfrm flipH="1">
            <a:off x="8217302" y="259686"/>
            <a:ext cx="1018047" cy="184785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4"/>
          <p:cNvSpPr>
            <a:spLocks noGrp="1"/>
          </p:cNvSpPr>
          <p:nvPr>
            <p:ph type="pic" idx="3"/>
          </p:nvPr>
        </p:nvSpPr>
        <p:spPr>
          <a:xfrm>
            <a:off x="806825" y="2070625"/>
            <a:ext cx="7530600" cy="2501400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ONE_COLUMN_TEXT_1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5"/>
          <p:cNvSpPr txBox="1">
            <a:spLocks noGrp="1"/>
          </p:cNvSpPr>
          <p:nvPr>
            <p:ph type="subTitle" idx="1"/>
          </p:nvPr>
        </p:nvSpPr>
        <p:spPr>
          <a:xfrm>
            <a:off x="720000" y="1168025"/>
            <a:ext cx="4837200" cy="341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Light"/>
              <a:buAutoNum type="arabicPeriod"/>
              <a:defRPr sz="1200"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55" name="Google Shape;155;p15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5"/>
          <p:cNvSpPr>
            <a:spLocks noGrp="1"/>
          </p:cNvSpPr>
          <p:nvPr>
            <p:ph type="pic" idx="2"/>
          </p:nvPr>
        </p:nvSpPr>
        <p:spPr>
          <a:xfrm flipH="1">
            <a:off x="5631100" y="1191500"/>
            <a:ext cx="2674200" cy="3412500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ONE_COLUMN_TEXT_1_1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6"/>
          <p:cNvSpPr txBox="1">
            <a:spLocks noGrp="1"/>
          </p:cNvSpPr>
          <p:nvPr>
            <p:ph type="subTitle" idx="1"/>
          </p:nvPr>
        </p:nvSpPr>
        <p:spPr>
          <a:xfrm flipH="1">
            <a:off x="4183150" y="1775246"/>
            <a:ext cx="4083000" cy="22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Light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59" name="Google Shape;159;p16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6"/>
          <p:cNvSpPr>
            <a:spLocks noGrp="1"/>
          </p:cNvSpPr>
          <p:nvPr>
            <p:ph type="pic" idx="2"/>
          </p:nvPr>
        </p:nvSpPr>
        <p:spPr>
          <a:xfrm>
            <a:off x="720000" y="1180346"/>
            <a:ext cx="3179400" cy="3412500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sp>
      <p:sp>
        <p:nvSpPr>
          <p:cNvPr id="161" name="Google Shape;161;p16"/>
          <p:cNvSpPr/>
          <p:nvPr/>
        </p:nvSpPr>
        <p:spPr>
          <a:xfrm flipH="1">
            <a:off x="8742338" y="1031275"/>
            <a:ext cx="1331412" cy="241352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6"/>
          <p:cNvSpPr/>
          <p:nvPr/>
        </p:nvSpPr>
        <p:spPr>
          <a:xfrm flipH="1">
            <a:off x="-742462" y="127475"/>
            <a:ext cx="1331412" cy="241352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9"/>
          <p:cNvSpPr txBox="1">
            <a:spLocks noGrp="1"/>
          </p:cNvSpPr>
          <p:nvPr>
            <p:ph type="title"/>
          </p:nvPr>
        </p:nvSpPr>
        <p:spPr>
          <a:xfrm>
            <a:off x="3557400" y="3100288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87" name="Google Shape;187;p19"/>
          <p:cNvSpPr txBox="1">
            <a:spLocks noGrp="1"/>
          </p:cNvSpPr>
          <p:nvPr>
            <p:ph type="subTitle" idx="1"/>
          </p:nvPr>
        </p:nvSpPr>
        <p:spPr>
          <a:xfrm>
            <a:off x="1226400" y="1511313"/>
            <a:ext cx="66912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0"/>
          <p:cNvSpPr txBox="1">
            <a:spLocks noGrp="1"/>
          </p:cNvSpPr>
          <p:nvPr>
            <p:ph type="subTitle" idx="1"/>
          </p:nvPr>
        </p:nvSpPr>
        <p:spPr>
          <a:xfrm>
            <a:off x="4759800" y="1583600"/>
            <a:ext cx="3289500" cy="299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90" name="Google Shape;190;p20"/>
          <p:cNvSpPr txBox="1">
            <a:spLocks noGrp="1"/>
          </p:cNvSpPr>
          <p:nvPr>
            <p:ph type="subTitle" idx="2"/>
          </p:nvPr>
        </p:nvSpPr>
        <p:spPr>
          <a:xfrm>
            <a:off x="1094700" y="1583600"/>
            <a:ext cx="3289500" cy="299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91" name="Google Shape;19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1"/>
          <p:cNvSpPr txBox="1">
            <a:spLocks noGrp="1"/>
          </p:cNvSpPr>
          <p:nvPr>
            <p:ph type="title"/>
          </p:nvPr>
        </p:nvSpPr>
        <p:spPr>
          <a:xfrm>
            <a:off x="1006775" y="540000"/>
            <a:ext cx="7130400" cy="12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8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1"/>
          <p:cNvSpPr txBox="1">
            <a:spLocks noGrp="1"/>
          </p:cNvSpPr>
          <p:nvPr>
            <p:ph type="subTitle" idx="1"/>
          </p:nvPr>
        </p:nvSpPr>
        <p:spPr>
          <a:xfrm>
            <a:off x="2347900" y="1841450"/>
            <a:ext cx="4448100" cy="12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1"/>
          <p:cNvSpPr txBox="1"/>
          <p:nvPr/>
        </p:nvSpPr>
        <p:spPr>
          <a:xfrm>
            <a:off x="941500" y="3611950"/>
            <a:ext cx="72609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infographics &amp; images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and content by </a:t>
            </a:r>
            <a:r>
              <a:rPr lang="en"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Sandra Medina</a:t>
            </a:r>
            <a:endParaRPr sz="1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6" name="Google Shape;196;p21"/>
          <p:cNvSpPr/>
          <p:nvPr/>
        </p:nvSpPr>
        <p:spPr>
          <a:xfrm flipH="1">
            <a:off x="8059550" y="4702398"/>
            <a:ext cx="1689989" cy="218040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1"/>
          <p:cNvSpPr/>
          <p:nvPr/>
        </p:nvSpPr>
        <p:spPr>
          <a:xfrm flipH="1">
            <a:off x="8281415" y="153882"/>
            <a:ext cx="579959" cy="105249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1"/>
          <p:cNvSpPr/>
          <p:nvPr/>
        </p:nvSpPr>
        <p:spPr>
          <a:xfrm flipH="1">
            <a:off x="-286848" y="105020"/>
            <a:ext cx="1420276" cy="202955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2"/>
          <p:cNvSpPr/>
          <p:nvPr/>
        </p:nvSpPr>
        <p:spPr>
          <a:xfrm flipH="1">
            <a:off x="-472655" y="3348500"/>
            <a:ext cx="1092880" cy="198156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2"/>
          <p:cNvSpPr/>
          <p:nvPr/>
        </p:nvSpPr>
        <p:spPr>
          <a:xfrm flipH="1">
            <a:off x="8148802" y="270720"/>
            <a:ext cx="1420276" cy="202955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02;p22"/>
          <p:cNvGrpSpPr/>
          <p:nvPr/>
        </p:nvGrpSpPr>
        <p:grpSpPr>
          <a:xfrm>
            <a:off x="620222" y="930637"/>
            <a:ext cx="861210" cy="933733"/>
            <a:chOff x="406050" y="593000"/>
            <a:chExt cx="2752350" cy="2984125"/>
          </a:xfrm>
        </p:grpSpPr>
        <p:sp>
          <p:nvSpPr>
            <p:cNvPr id="203" name="Google Shape;203;p22"/>
            <p:cNvSpPr/>
            <p:nvPr/>
          </p:nvSpPr>
          <p:spPr>
            <a:xfrm>
              <a:off x="574750" y="593000"/>
              <a:ext cx="2576825" cy="1508400"/>
            </a:xfrm>
            <a:custGeom>
              <a:avLst/>
              <a:gdLst/>
              <a:ahLst/>
              <a:cxnLst/>
              <a:rect l="l" t="t" r="r" b="b"/>
              <a:pathLst>
                <a:path w="103073" h="60336" extrusionOk="0">
                  <a:moveTo>
                    <a:pt x="54621" y="1490"/>
                  </a:moveTo>
                  <a:lnTo>
                    <a:pt x="101157" y="35533"/>
                  </a:lnTo>
                  <a:lnTo>
                    <a:pt x="48390" y="58816"/>
                  </a:lnTo>
                  <a:lnTo>
                    <a:pt x="1854" y="24743"/>
                  </a:lnTo>
                  <a:lnTo>
                    <a:pt x="54621" y="1490"/>
                  </a:lnTo>
                  <a:close/>
                  <a:moveTo>
                    <a:pt x="54439" y="1"/>
                  </a:moveTo>
                  <a:lnTo>
                    <a:pt x="122" y="23952"/>
                  </a:lnTo>
                  <a:lnTo>
                    <a:pt x="0" y="25199"/>
                  </a:lnTo>
                  <a:lnTo>
                    <a:pt x="47904" y="60275"/>
                  </a:lnTo>
                  <a:lnTo>
                    <a:pt x="48633" y="60336"/>
                  </a:lnTo>
                  <a:lnTo>
                    <a:pt x="102920" y="36415"/>
                  </a:lnTo>
                  <a:lnTo>
                    <a:pt x="103072" y="35168"/>
                  </a:lnTo>
                  <a:lnTo>
                    <a:pt x="55169" y="92"/>
                  </a:lnTo>
                  <a:lnTo>
                    <a:pt x="544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2"/>
            <p:cNvSpPr/>
            <p:nvPr/>
          </p:nvSpPr>
          <p:spPr>
            <a:xfrm>
              <a:off x="406050" y="1193325"/>
              <a:ext cx="1394425" cy="2381500"/>
            </a:xfrm>
            <a:custGeom>
              <a:avLst/>
              <a:gdLst/>
              <a:ahLst/>
              <a:cxnLst/>
              <a:rect l="l" t="t" r="r" b="b"/>
              <a:pathLst>
                <a:path w="55777" h="95260" extrusionOk="0">
                  <a:moveTo>
                    <a:pt x="7751" y="1915"/>
                  </a:moveTo>
                  <a:lnTo>
                    <a:pt x="54318" y="35989"/>
                  </a:lnTo>
                  <a:lnTo>
                    <a:pt x="48056" y="93315"/>
                  </a:lnTo>
                  <a:lnTo>
                    <a:pt x="1520" y="59241"/>
                  </a:lnTo>
                  <a:lnTo>
                    <a:pt x="7751" y="1915"/>
                  </a:lnTo>
                  <a:close/>
                  <a:moveTo>
                    <a:pt x="7569" y="0"/>
                  </a:moveTo>
                  <a:lnTo>
                    <a:pt x="6444" y="517"/>
                  </a:lnTo>
                  <a:lnTo>
                    <a:pt x="0" y="59545"/>
                  </a:lnTo>
                  <a:lnTo>
                    <a:pt x="304" y="60183"/>
                  </a:lnTo>
                  <a:lnTo>
                    <a:pt x="48238" y="95260"/>
                  </a:lnTo>
                  <a:lnTo>
                    <a:pt x="49363" y="94713"/>
                  </a:lnTo>
                  <a:lnTo>
                    <a:pt x="55777" y="35715"/>
                  </a:lnTo>
                  <a:lnTo>
                    <a:pt x="55473" y="35077"/>
                  </a:lnTo>
                  <a:lnTo>
                    <a:pt x="75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2"/>
            <p:cNvSpPr/>
            <p:nvPr/>
          </p:nvSpPr>
          <p:spPr>
            <a:xfrm>
              <a:off x="997250" y="1324050"/>
              <a:ext cx="1570725" cy="1521225"/>
            </a:xfrm>
            <a:custGeom>
              <a:avLst/>
              <a:gdLst/>
              <a:ahLst/>
              <a:cxnLst/>
              <a:rect l="l" t="t" r="r" b="b"/>
              <a:pathLst>
                <a:path w="62829" h="60849" extrusionOk="0">
                  <a:moveTo>
                    <a:pt x="31418" y="0"/>
                  </a:moveTo>
                  <a:cubicBezTo>
                    <a:pt x="27260" y="0"/>
                    <a:pt x="23081" y="852"/>
                    <a:pt x="19150" y="2583"/>
                  </a:cubicBezTo>
                  <a:cubicBezTo>
                    <a:pt x="9180" y="6929"/>
                    <a:pt x="2341" y="16322"/>
                    <a:pt x="1186" y="27112"/>
                  </a:cubicBezTo>
                  <a:cubicBezTo>
                    <a:pt x="0" y="37903"/>
                    <a:pt x="4681" y="48541"/>
                    <a:pt x="13435" y="54954"/>
                  </a:cubicBezTo>
                  <a:cubicBezTo>
                    <a:pt x="18749" y="58852"/>
                    <a:pt x="25064" y="60848"/>
                    <a:pt x="31424" y="60848"/>
                  </a:cubicBezTo>
                  <a:cubicBezTo>
                    <a:pt x="35578" y="60848"/>
                    <a:pt x="39752" y="59997"/>
                    <a:pt x="43679" y="58268"/>
                  </a:cubicBezTo>
                  <a:cubicBezTo>
                    <a:pt x="53649" y="53891"/>
                    <a:pt x="60488" y="44529"/>
                    <a:pt x="61673" y="33738"/>
                  </a:cubicBezTo>
                  <a:cubicBezTo>
                    <a:pt x="62828" y="22887"/>
                    <a:pt x="58178" y="12309"/>
                    <a:pt x="49393" y="5866"/>
                  </a:cubicBezTo>
                  <a:cubicBezTo>
                    <a:pt x="44083" y="1989"/>
                    <a:pt x="37774" y="0"/>
                    <a:pt x="314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2"/>
            <p:cNvSpPr/>
            <p:nvPr/>
          </p:nvSpPr>
          <p:spPr>
            <a:xfrm>
              <a:off x="406050" y="593000"/>
              <a:ext cx="2752350" cy="2984125"/>
            </a:xfrm>
            <a:custGeom>
              <a:avLst/>
              <a:gdLst/>
              <a:ahLst/>
              <a:cxnLst/>
              <a:rect l="l" t="t" r="r" b="b"/>
              <a:pathLst>
                <a:path w="110094" h="119365" extrusionOk="0">
                  <a:moveTo>
                    <a:pt x="61369" y="1490"/>
                  </a:moveTo>
                  <a:lnTo>
                    <a:pt x="108604" y="36050"/>
                  </a:lnTo>
                  <a:lnTo>
                    <a:pt x="102282" y="94227"/>
                  </a:lnTo>
                  <a:lnTo>
                    <a:pt x="48755" y="117844"/>
                  </a:lnTo>
                  <a:lnTo>
                    <a:pt x="1520" y="83254"/>
                  </a:lnTo>
                  <a:lnTo>
                    <a:pt x="7843" y="25077"/>
                  </a:lnTo>
                  <a:lnTo>
                    <a:pt x="61369" y="1490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58"/>
                  </a:lnTo>
                  <a:lnTo>
                    <a:pt x="304" y="84196"/>
                  </a:lnTo>
                  <a:lnTo>
                    <a:pt x="48238" y="119273"/>
                  </a:lnTo>
                  <a:lnTo>
                    <a:pt x="48938" y="119364"/>
                  </a:lnTo>
                  <a:lnTo>
                    <a:pt x="103255" y="95382"/>
                  </a:lnTo>
                  <a:lnTo>
                    <a:pt x="103650" y="94804"/>
                  </a:lnTo>
                  <a:lnTo>
                    <a:pt x="110094" y="35807"/>
                  </a:lnTo>
                  <a:lnTo>
                    <a:pt x="109790" y="35168"/>
                  </a:lnTo>
                  <a:lnTo>
                    <a:pt x="61856" y="92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2"/>
            <p:cNvSpPr/>
            <p:nvPr/>
          </p:nvSpPr>
          <p:spPr>
            <a:xfrm>
              <a:off x="406050" y="593000"/>
              <a:ext cx="1554000" cy="2107200"/>
            </a:xfrm>
            <a:custGeom>
              <a:avLst/>
              <a:gdLst/>
              <a:ahLst/>
              <a:cxnLst/>
              <a:rect l="l" t="t" r="r" b="b"/>
              <a:pathLst>
                <a:path w="62160" h="84288" extrusionOk="0">
                  <a:moveTo>
                    <a:pt x="60609" y="1824"/>
                  </a:moveTo>
                  <a:lnTo>
                    <a:pt x="54378" y="59181"/>
                  </a:lnTo>
                  <a:lnTo>
                    <a:pt x="1611" y="82464"/>
                  </a:lnTo>
                  <a:lnTo>
                    <a:pt x="7843" y="25077"/>
                  </a:lnTo>
                  <a:lnTo>
                    <a:pt x="60609" y="1824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28"/>
                  </a:lnTo>
                  <a:lnTo>
                    <a:pt x="1034" y="84288"/>
                  </a:lnTo>
                  <a:lnTo>
                    <a:pt x="55321" y="60336"/>
                  </a:lnTo>
                  <a:lnTo>
                    <a:pt x="55746" y="59789"/>
                  </a:lnTo>
                  <a:lnTo>
                    <a:pt x="62160" y="761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rgbClr val="0E55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2"/>
            <p:cNvSpPr/>
            <p:nvPr/>
          </p:nvSpPr>
          <p:spPr>
            <a:xfrm>
              <a:off x="413650" y="2068700"/>
              <a:ext cx="2577575" cy="1508425"/>
            </a:xfrm>
            <a:custGeom>
              <a:avLst/>
              <a:gdLst/>
              <a:ahLst/>
              <a:cxnLst/>
              <a:rect l="l" t="t" r="r" b="b"/>
              <a:pathLst>
                <a:path w="103103" h="60337" extrusionOk="0">
                  <a:moveTo>
                    <a:pt x="54682" y="1429"/>
                  </a:moveTo>
                  <a:lnTo>
                    <a:pt x="101218" y="35503"/>
                  </a:lnTo>
                  <a:lnTo>
                    <a:pt x="48451" y="58816"/>
                  </a:lnTo>
                  <a:lnTo>
                    <a:pt x="1885" y="24773"/>
                  </a:lnTo>
                  <a:lnTo>
                    <a:pt x="54682" y="1429"/>
                  </a:lnTo>
                  <a:close/>
                  <a:moveTo>
                    <a:pt x="54470" y="1"/>
                  </a:moveTo>
                  <a:lnTo>
                    <a:pt x="152" y="23922"/>
                  </a:lnTo>
                  <a:lnTo>
                    <a:pt x="0" y="25168"/>
                  </a:lnTo>
                  <a:lnTo>
                    <a:pt x="47934" y="60245"/>
                  </a:lnTo>
                  <a:lnTo>
                    <a:pt x="48634" y="60336"/>
                  </a:lnTo>
                  <a:lnTo>
                    <a:pt x="102951" y="36384"/>
                  </a:lnTo>
                  <a:lnTo>
                    <a:pt x="103103" y="35138"/>
                  </a:lnTo>
                  <a:lnTo>
                    <a:pt x="55169" y="62"/>
                  </a:lnTo>
                  <a:lnTo>
                    <a:pt x="544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" name="Google Shape;209;p22"/>
          <p:cNvSpPr/>
          <p:nvPr/>
        </p:nvSpPr>
        <p:spPr>
          <a:xfrm flipH="1">
            <a:off x="7793025" y="4644773"/>
            <a:ext cx="1689989" cy="218040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3"/>
          <p:cNvSpPr/>
          <p:nvPr/>
        </p:nvSpPr>
        <p:spPr>
          <a:xfrm>
            <a:off x="8476198" y="3348500"/>
            <a:ext cx="1092880" cy="198156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3"/>
          <p:cNvSpPr/>
          <p:nvPr/>
        </p:nvSpPr>
        <p:spPr>
          <a:xfrm>
            <a:off x="-472655" y="270720"/>
            <a:ext cx="1420276" cy="202955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3" name="Google Shape;213;p23"/>
          <p:cNvGrpSpPr/>
          <p:nvPr/>
        </p:nvGrpSpPr>
        <p:grpSpPr>
          <a:xfrm flipH="1">
            <a:off x="7614991" y="930637"/>
            <a:ext cx="861210" cy="933733"/>
            <a:chOff x="406050" y="593000"/>
            <a:chExt cx="2752350" cy="2984125"/>
          </a:xfrm>
        </p:grpSpPr>
        <p:sp>
          <p:nvSpPr>
            <p:cNvPr id="214" name="Google Shape;214;p23"/>
            <p:cNvSpPr/>
            <p:nvPr/>
          </p:nvSpPr>
          <p:spPr>
            <a:xfrm>
              <a:off x="574750" y="593000"/>
              <a:ext cx="2576825" cy="1508400"/>
            </a:xfrm>
            <a:custGeom>
              <a:avLst/>
              <a:gdLst/>
              <a:ahLst/>
              <a:cxnLst/>
              <a:rect l="l" t="t" r="r" b="b"/>
              <a:pathLst>
                <a:path w="103073" h="60336" extrusionOk="0">
                  <a:moveTo>
                    <a:pt x="54621" y="1490"/>
                  </a:moveTo>
                  <a:lnTo>
                    <a:pt x="101157" y="35533"/>
                  </a:lnTo>
                  <a:lnTo>
                    <a:pt x="48390" y="58816"/>
                  </a:lnTo>
                  <a:lnTo>
                    <a:pt x="1854" y="24743"/>
                  </a:lnTo>
                  <a:lnTo>
                    <a:pt x="54621" y="1490"/>
                  </a:lnTo>
                  <a:close/>
                  <a:moveTo>
                    <a:pt x="54439" y="1"/>
                  </a:moveTo>
                  <a:lnTo>
                    <a:pt x="122" y="23952"/>
                  </a:lnTo>
                  <a:lnTo>
                    <a:pt x="0" y="25199"/>
                  </a:lnTo>
                  <a:lnTo>
                    <a:pt x="47904" y="60275"/>
                  </a:lnTo>
                  <a:lnTo>
                    <a:pt x="48633" y="60336"/>
                  </a:lnTo>
                  <a:lnTo>
                    <a:pt x="102920" y="36415"/>
                  </a:lnTo>
                  <a:lnTo>
                    <a:pt x="103072" y="35168"/>
                  </a:lnTo>
                  <a:lnTo>
                    <a:pt x="55169" y="92"/>
                  </a:lnTo>
                  <a:lnTo>
                    <a:pt x="544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406050" y="1193325"/>
              <a:ext cx="1394425" cy="2381500"/>
            </a:xfrm>
            <a:custGeom>
              <a:avLst/>
              <a:gdLst/>
              <a:ahLst/>
              <a:cxnLst/>
              <a:rect l="l" t="t" r="r" b="b"/>
              <a:pathLst>
                <a:path w="55777" h="95260" extrusionOk="0">
                  <a:moveTo>
                    <a:pt x="7751" y="1915"/>
                  </a:moveTo>
                  <a:lnTo>
                    <a:pt x="54318" y="35989"/>
                  </a:lnTo>
                  <a:lnTo>
                    <a:pt x="48056" y="93315"/>
                  </a:lnTo>
                  <a:lnTo>
                    <a:pt x="1520" y="59241"/>
                  </a:lnTo>
                  <a:lnTo>
                    <a:pt x="7751" y="1915"/>
                  </a:lnTo>
                  <a:close/>
                  <a:moveTo>
                    <a:pt x="7569" y="0"/>
                  </a:moveTo>
                  <a:lnTo>
                    <a:pt x="6444" y="517"/>
                  </a:lnTo>
                  <a:lnTo>
                    <a:pt x="0" y="59545"/>
                  </a:lnTo>
                  <a:lnTo>
                    <a:pt x="304" y="60183"/>
                  </a:lnTo>
                  <a:lnTo>
                    <a:pt x="48238" y="95260"/>
                  </a:lnTo>
                  <a:lnTo>
                    <a:pt x="49363" y="94713"/>
                  </a:lnTo>
                  <a:lnTo>
                    <a:pt x="55777" y="35715"/>
                  </a:lnTo>
                  <a:lnTo>
                    <a:pt x="55473" y="35077"/>
                  </a:lnTo>
                  <a:lnTo>
                    <a:pt x="75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997250" y="1324050"/>
              <a:ext cx="1570725" cy="1521225"/>
            </a:xfrm>
            <a:custGeom>
              <a:avLst/>
              <a:gdLst/>
              <a:ahLst/>
              <a:cxnLst/>
              <a:rect l="l" t="t" r="r" b="b"/>
              <a:pathLst>
                <a:path w="62829" h="60849" extrusionOk="0">
                  <a:moveTo>
                    <a:pt x="31418" y="0"/>
                  </a:moveTo>
                  <a:cubicBezTo>
                    <a:pt x="27260" y="0"/>
                    <a:pt x="23081" y="852"/>
                    <a:pt x="19150" y="2583"/>
                  </a:cubicBezTo>
                  <a:cubicBezTo>
                    <a:pt x="9180" y="6929"/>
                    <a:pt x="2341" y="16322"/>
                    <a:pt x="1186" y="27112"/>
                  </a:cubicBezTo>
                  <a:cubicBezTo>
                    <a:pt x="0" y="37903"/>
                    <a:pt x="4681" y="48541"/>
                    <a:pt x="13435" y="54954"/>
                  </a:cubicBezTo>
                  <a:cubicBezTo>
                    <a:pt x="18749" y="58852"/>
                    <a:pt x="25064" y="60848"/>
                    <a:pt x="31424" y="60848"/>
                  </a:cubicBezTo>
                  <a:cubicBezTo>
                    <a:pt x="35578" y="60848"/>
                    <a:pt x="39752" y="59997"/>
                    <a:pt x="43679" y="58268"/>
                  </a:cubicBezTo>
                  <a:cubicBezTo>
                    <a:pt x="53649" y="53891"/>
                    <a:pt x="60488" y="44529"/>
                    <a:pt x="61673" y="33738"/>
                  </a:cubicBezTo>
                  <a:cubicBezTo>
                    <a:pt x="62828" y="22887"/>
                    <a:pt x="58178" y="12309"/>
                    <a:pt x="49393" y="5866"/>
                  </a:cubicBezTo>
                  <a:cubicBezTo>
                    <a:pt x="44083" y="1989"/>
                    <a:pt x="37774" y="0"/>
                    <a:pt x="314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406050" y="593000"/>
              <a:ext cx="2752350" cy="2984125"/>
            </a:xfrm>
            <a:custGeom>
              <a:avLst/>
              <a:gdLst/>
              <a:ahLst/>
              <a:cxnLst/>
              <a:rect l="l" t="t" r="r" b="b"/>
              <a:pathLst>
                <a:path w="110094" h="119365" extrusionOk="0">
                  <a:moveTo>
                    <a:pt x="61369" y="1490"/>
                  </a:moveTo>
                  <a:lnTo>
                    <a:pt x="108604" y="36050"/>
                  </a:lnTo>
                  <a:lnTo>
                    <a:pt x="102282" y="94227"/>
                  </a:lnTo>
                  <a:lnTo>
                    <a:pt x="48755" y="117844"/>
                  </a:lnTo>
                  <a:lnTo>
                    <a:pt x="1520" y="83254"/>
                  </a:lnTo>
                  <a:lnTo>
                    <a:pt x="7843" y="25077"/>
                  </a:lnTo>
                  <a:lnTo>
                    <a:pt x="61369" y="1490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58"/>
                  </a:lnTo>
                  <a:lnTo>
                    <a:pt x="304" y="84196"/>
                  </a:lnTo>
                  <a:lnTo>
                    <a:pt x="48238" y="119273"/>
                  </a:lnTo>
                  <a:lnTo>
                    <a:pt x="48938" y="119364"/>
                  </a:lnTo>
                  <a:lnTo>
                    <a:pt x="103255" y="95382"/>
                  </a:lnTo>
                  <a:lnTo>
                    <a:pt x="103650" y="94804"/>
                  </a:lnTo>
                  <a:lnTo>
                    <a:pt x="110094" y="35807"/>
                  </a:lnTo>
                  <a:lnTo>
                    <a:pt x="109790" y="35168"/>
                  </a:lnTo>
                  <a:lnTo>
                    <a:pt x="61856" y="92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406050" y="593000"/>
              <a:ext cx="1554000" cy="2107200"/>
            </a:xfrm>
            <a:custGeom>
              <a:avLst/>
              <a:gdLst/>
              <a:ahLst/>
              <a:cxnLst/>
              <a:rect l="l" t="t" r="r" b="b"/>
              <a:pathLst>
                <a:path w="62160" h="84288" extrusionOk="0">
                  <a:moveTo>
                    <a:pt x="60609" y="1824"/>
                  </a:moveTo>
                  <a:lnTo>
                    <a:pt x="54378" y="59181"/>
                  </a:lnTo>
                  <a:lnTo>
                    <a:pt x="1611" y="82464"/>
                  </a:lnTo>
                  <a:lnTo>
                    <a:pt x="7843" y="25077"/>
                  </a:lnTo>
                  <a:lnTo>
                    <a:pt x="60609" y="1824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28"/>
                  </a:lnTo>
                  <a:lnTo>
                    <a:pt x="1034" y="84288"/>
                  </a:lnTo>
                  <a:lnTo>
                    <a:pt x="55321" y="60336"/>
                  </a:lnTo>
                  <a:lnTo>
                    <a:pt x="55746" y="59789"/>
                  </a:lnTo>
                  <a:lnTo>
                    <a:pt x="62160" y="761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rgbClr val="0E55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413650" y="2068700"/>
              <a:ext cx="2577575" cy="1508425"/>
            </a:xfrm>
            <a:custGeom>
              <a:avLst/>
              <a:gdLst/>
              <a:ahLst/>
              <a:cxnLst/>
              <a:rect l="l" t="t" r="r" b="b"/>
              <a:pathLst>
                <a:path w="103103" h="60337" extrusionOk="0">
                  <a:moveTo>
                    <a:pt x="54682" y="1429"/>
                  </a:moveTo>
                  <a:lnTo>
                    <a:pt x="101218" y="35503"/>
                  </a:lnTo>
                  <a:lnTo>
                    <a:pt x="48451" y="58816"/>
                  </a:lnTo>
                  <a:lnTo>
                    <a:pt x="1885" y="24773"/>
                  </a:lnTo>
                  <a:lnTo>
                    <a:pt x="54682" y="1429"/>
                  </a:lnTo>
                  <a:close/>
                  <a:moveTo>
                    <a:pt x="54470" y="1"/>
                  </a:moveTo>
                  <a:lnTo>
                    <a:pt x="152" y="23922"/>
                  </a:lnTo>
                  <a:lnTo>
                    <a:pt x="0" y="25168"/>
                  </a:lnTo>
                  <a:lnTo>
                    <a:pt x="47934" y="60245"/>
                  </a:lnTo>
                  <a:lnTo>
                    <a:pt x="48634" y="60336"/>
                  </a:lnTo>
                  <a:lnTo>
                    <a:pt x="102951" y="36384"/>
                  </a:lnTo>
                  <a:lnTo>
                    <a:pt x="103103" y="35138"/>
                  </a:lnTo>
                  <a:lnTo>
                    <a:pt x="55169" y="62"/>
                  </a:lnTo>
                  <a:lnTo>
                    <a:pt x="544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0" name="Google Shape;220;p23"/>
          <p:cNvSpPr/>
          <p:nvPr/>
        </p:nvSpPr>
        <p:spPr>
          <a:xfrm>
            <a:off x="-386591" y="4644773"/>
            <a:ext cx="1689989" cy="218040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2057100" y="3266600"/>
            <a:ext cx="6373800" cy="14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914075" y="3707150"/>
            <a:ext cx="1018500" cy="555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/>
          <p:nvPr/>
        </p:nvSpPr>
        <p:spPr>
          <a:xfrm flipH="1">
            <a:off x="-417023" y="4804695"/>
            <a:ext cx="1420276" cy="202955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 flipH="1">
            <a:off x="8561068" y="1644134"/>
            <a:ext cx="1507582" cy="273236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>
            <a:spLocks noGrp="1"/>
          </p:cNvSpPr>
          <p:nvPr>
            <p:ph type="pic" idx="3"/>
          </p:nvPr>
        </p:nvSpPr>
        <p:spPr>
          <a:xfrm>
            <a:off x="806700" y="530050"/>
            <a:ext cx="7530600" cy="2501400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1569550" y="1763175"/>
            <a:ext cx="6005100" cy="205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rgbClr val="42FFB7"/>
              </a:buClr>
              <a:buSzPts val="1100"/>
              <a:buFont typeface="Nunito Light"/>
              <a:buAutoNum type="arabicPeriod"/>
              <a:defRPr>
                <a:solidFill>
                  <a:srgbClr val="434343"/>
                </a:solidFill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100"/>
              <a:buFont typeface="Nunito Light"/>
              <a:buAutoNum type="alphaLcPeriod"/>
              <a:defRPr sz="1100">
                <a:solidFill>
                  <a:srgbClr val="434343"/>
                </a:solidFill>
              </a:defRPr>
            </a:lvl2pPr>
            <a:lvl3pPr marL="1371600" lvl="2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C800"/>
              </a:buClr>
              <a:buSzPts val="1100"/>
              <a:buFont typeface="Nunito Light"/>
              <a:buAutoNum type="romanLcPeriod"/>
              <a:defRPr sz="1100">
                <a:solidFill>
                  <a:srgbClr val="434343"/>
                </a:solidFill>
              </a:defRPr>
            </a:lvl3pPr>
            <a:lvl4pPr marL="1828800" lvl="3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C800"/>
              </a:buClr>
              <a:buSzPts val="1100"/>
              <a:buFont typeface="Nunito Light"/>
              <a:buAutoNum type="arabicPeriod"/>
              <a:defRPr sz="1100">
                <a:solidFill>
                  <a:srgbClr val="434343"/>
                </a:solidFill>
              </a:defRPr>
            </a:lvl4pPr>
            <a:lvl5pPr marL="2286000" lvl="4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Nunito Light"/>
              <a:buAutoNum type="alphaLcPeriod"/>
              <a:defRPr sz="1100">
                <a:solidFill>
                  <a:srgbClr val="434343"/>
                </a:solidFill>
              </a:defRPr>
            </a:lvl5pPr>
            <a:lvl6pPr marL="2743200" lvl="5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Nunito Light"/>
              <a:buAutoNum type="romanLcPeriod"/>
              <a:defRPr sz="1100">
                <a:solidFill>
                  <a:srgbClr val="434343"/>
                </a:solidFill>
              </a:defRPr>
            </a:lvl6pPr>
            <a:lvl7pPr marL="3200400" lvl="6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Nunito Light"/>
              <a:buAutoNum type="arabicPeriod"/>
              <a:defRPr sz="1100">
                <a:solidFill>
                  <a:srgbClr val="434343"/>
                </a:solidFill>
              </a:defRPr>
            </a:lvl7pPr>
            <a:lvl8pPr marL="3657600" lvl="7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Nunito Light"/>
              <a:buAutoNum type="alphaLcPeriod"/>
              <a:defRPr sz="1100">
                <a:solidFill>
                  <a:srgbClr val="434343"/>
                </a:solidFill>
              </a:defRPr>
            </a:lvl8pPr>
            <a:lvl9pPr marL="4114800" lvl="8" indent="-2984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100"/>
              <a:buFont typeface="Nunito Light"/>
              <a:buAutoNum type="romanLcPeriod"/>
              <a:defRPr sz="11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 flipH="1">
            <a:off x="-9" y="83659"/>
            <a:ext cx="912033" cy="165244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1" name="Google Shape;31;p4"/>
          <p:cNvGrpSpPr/>
          <p:nvPr/>
        </p:nvGrpSpPr>
        <p:grpSpPr>
          <a:xfrm>
            <a:off x="7921909" y="4208199"/>
            <a:ext cx="1222544" cy="1222544"/>
            <a:chOff x="7731858" y="-8"/>
            <a:chExt cx="1397513" cy="1397513"/>
          </a:xfrm>
        </p:grpSpPr>
        <p:sp>
          <p:nvSpPr>
            <p:cNvPr id="32" name="Google Shape;32;p4"/>
            <p:cNvSpPr/>
            <p:nvPr/>
          </p:nvSpPr>
          <p:spPr>
            <a:xfrm>
              <a:off x="7862275" y="130275"/>
              <a:ext cx="1137000" cy="113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" name="Google Shape;33;p4"/>
            <p:cNvGrpSpPr/>
            <p:nvPr/>
          </p:nvGrpSpPr>
          <p:grpSpPr>
            <a:xfrm>
              <a:off x="7731858" y="-8"/>
              <a:ext cx="1397513" cy="1397513"/>
              <a:chOff x="6125050" y="304020"/>
              <a:chExt cx="1608000" cy="1608000"/>
            </a:xfrm>
          </p:grpSpPr>
          <p:sp>
            <p:nvSpPr>
              <p:cNvPr id="34" name="Google Shape;34;p4"/>
              <p:cNvSpPr/>
              <p:nvPr/>
            </p:nvSpPr>
            <p:spPr>
              <a:xfrm rot="2700000">
                <a:off x="6360536" y="539506"/>
                <a:ext cx="1137028" cy="1137028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4"/>
              <p:cNvSpPr/>
              <p:nvPr/>
            </p:nvSpPr>
            <p:spPr>
              <a:xfrm>
                <a:off x="6360536" y="539506"/>
                <a:ext cx="1137000" cy="1137000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5055279" y="2694353"/>
            <a:ext cx="2505600" cy="1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1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1583300" y="2694353"/>
            <a:ext cx="2505600" cy="1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1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5055275" y="23863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1583300" y="23863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/>
          <p:nvPr/>
        </p:nvSpPr>
        <p:spPr>
          <a:xfrm flipH="1">
            <a:off x="-472655" y="3348500"/>
            <a:ext cx="1092880" cy="198156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5"/>
          <p:cNvSpPr/>
          <p:nvPr/>
        </p:nvSpPr>
        <p:spPr>
          <a:xfrm flipH="1">
            <a:off x="-286848" y="105020"/>
            <a:ext cx="1420276" cy="202955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" name="Google Shape;44;p5"/>
          <p:cNvGrpSpPr/>
          <p:nvPr/>
        </p:nvGrpSpPr>
        <p:grpSpPr>
          <a:xfrm>
            <a:off x="8423997" y="-337213"/>
            <a:ext cx="861210" cy="933733"/>
            <a:chOff x="406050" y="593000"/>
            <a:chExt cx="2752350" cy="2984125"/>
          </a:xfrm>
        </p:grpSpPr>
        <p:sp>
          <p:nvSpPr>
            <p:cNvPr id="45" name="Google Shape;45;p5"/>
            <p:cNvSpPr/>
            <p:nvPr/>
          </p:nvSpPr>
          <p:spPr>
            <a:xfrm>
              <a:off x="574750" y="593000"/>
              <a:ext cx="2576825" cy="1508400"/>
            </a:xfrm>
            <a:custGeom>
              <a:avLst/>
              <a:gdLst/>
              <a:ahLst/>
              <a:cxnLst/>
              <a:rect l="l" t="t" r="r" b="b"/>
              <a:pathLst>
                <a:path w="103073" h="60336" extrusionOk="0">
                  <a:moveTo>
                    <a:pt x="54621" y="1490"/>
                  </a:moveTo>
                  <a:lnTo>
                    <a:pt x="101157" y="35533"/>
                  </a:lnTo>
                  <a:lnTo>
                    <a:pt x="48390" y="58816"/>
                  </a:lnTo>
                  <a:lnTo>
                    <a:pt x="1854" y="24743"/>
                  </a:lnTo>
                  <a:lnTo>
                    <a:pt x="54621" y="1490"/>
                  </a:lnTo>
                  <a:close/>
                  <a:moveTo>
                    <a:pt x="54439" y="1"/>
                  </a:moveTo>
                  <a:lnTo>
                    <a:pt x="122" y="23952"/>
                  </a:lnTo>
                  <a:lnTo>
                    <a:pt x="0" y="25199"/>
                  </a:lnTo>
                  <a:lnTo>
                    <a:pt x="47904" y="60275"/>
                  </a:lnTo>
                  <a:lnTo>
                    <a:pt x="48633" y="60336"/>
                  </a:lnTo>
                  <a:lnTo>
                    <a:pt x="102920" y="36415"/>
                  </a:lnTo>
                  <a:lnTo>
                    <a:pt x="103072" y="35168"/>
                  </a:lnTo>
                  <a:lnTo>
                    <a:pt x="55169" y="92"/>
                  </a:lnTo>
                  <a:lnTo>
                    <a:pt x="544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5"/>
            <p:cNvSpPr/>
            <p:nvPr/>
          </p:nvSpPr>
          <p:spPr>
            <a:xfrm>
              <a:off x="406050" y="1193325"/>
              <a:ext cx="1394425" cy="2381500"/>
            </a:xfrm>
            <a:custGeom>
              <a:avLst/>
              <a:gdLst/>
              <a:ahLst/>
              <a:cxnLst/>
              <a:rect l="l" t="t" r="r" b="b"/>
              <a:pathLst>
                <a:path w="55777" h="95260" extrusionOk="0">
                  <a:moveTo>
                    <a:pt x="7751" y="1915"/>
                  </a:moveTo>
                  <a:lnTo>
                    <a:pt x="54318" y="35989"/>
                  </a:lnTo>
                  <a:lnTo>
                    <a:pt x="48056" y="93315"/>
                  </a:lnTo>
                  <a:lnTo>
                    <a:pt x="1520" y="59241"/>
                  </a:lnTo>
                  <a:lnTo>
                    <a:pt x="7751" y="1915"/>
                  </a:lnTo>
                  <a:close/>
                  <a:moveTo>
                    <a:pt x="7569" y="0"/>
                  </a:moveTo>
                  <a:lnTo>
                    <a:pt x="6444" y="517"/>
                  </a:lnTo>
                  <a:lnTo>
                    <a:pt x="0" y="59545"/>
                  </a:lnTo>
                  <a:lnTo>
                    <a:pt x="304" y="60183"/>
                  </a:lnTo>
                  <a:lnTo>
                    <a:pt x="48238" y="95260"/>
                  </a:lnTo>
                  <a:lnTo>
                    <a:pt x="49363" y="94713"/>
                  </a:lnTo>
                  <a:lnTo>
                    <a:pt x="55777" y="35715"/>
                  </a:lnTo>
                  <a:lnTo>
                    <a:pt x="55473" y="35077"/>
                  </a:lnTo>
                  <a:lnTo>
                    <a:pt x="75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997250" y="1324050"/>
              <a:ext cx="1570725" cy="1521225"/>
            </a:xfrm>
            <a:custGeom>
              <a:avLst/>
              <a:gdLst/>
              <a:ahLst/>
              <a:cxnLst/>
              <a:rect l="l" t="t" r="r" b="b"/>
              <a:pathLst>
                <a:path w="62829" h="60849" extrusionOk="0">
                  <a:moveTo>
                    <a:pt x="31418" y="0"/>
                  </a:moveTo>
                  <a:cubicBezTo>
                    <a:pt x="27260" y="0"/>
                    <a:pt x="23081" y="852"/>
                    <a:pt x="19150" y="2583"/>
                  </a:cubicBezTo>
                  <a:cubicBezTo>
                    <a:pt x="9180" y="6929"/>
                    <a:pt x="2341" y="16322"/>
                    <a:pt x="1186" y="27112"/>
                  </a:cubicBezTo>
                  <a:cubicBezTo>
                    <a:pt x="0" y="37903"/>
                    <a:pt x="4681" y="48541"/>
                    <a:pt x="13435" y="54954"/>
                  </a:cubicBezTo>
                  <a:cubicBezTo>
                    <a:pt x="18749" y="58852"/>
                    <a:pt x="25064" y="60848"/>
                    <a:pt x="31424" y="60848"/>
                  </a:cubicBezTo>
                  <a:cubicBezTo>
                    <a:pt x="35578" y="60848"/>
                    <a:pt x="39752" y="59997"/>
                    <a:pt x="43679" y="58268"/>
                  </a:cubicBezTo>
                  <a:cubicBezTo>
                    <a:pt x="53649" y="53891"/>
                    <a:pt x="60488" y="44529"/>
                    <a:pt x="61673" y="33738"/>
                  </a:cubicBezTo>
                  <a:cubicBezTo>
                    <a:pt x="62828" y="22887"/>
                    <a:pt x="58178" y="12309"/>
                    <a:pt x="49393" y="5866"/>
                  </a:cubicBezTo>
                  <a:cubicBezTo>
                    <a:pt x="44083" y="1989"/>
                    <a:pt x="37774" y="0"/>
                    <a:pt x="314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406050" y="593000"/>
              <a:ext cx="2752350" cy="2984125"/>
            </a:xfrm>
            <a:custGeom>
              <a:avLst/>
              <a:gdLst/>
              <a:ahLst/>
              <a:cxnLst/>
              <a:rect l="l" t="t" r="r" b="b"/>
              <a:pathLst>
                <a:path w="110094" h="119365" extrusionOk="0">
                  <a:moveTo>
                    <a:pt x="61369" y="1490"/>
                  </a:moveTo>
                  <a:lnTo>
                    <a:pt x="108604" y="36050"/>
                  </a:lnTo>
                  <a:lnTo>
                    <a:pt x="102282" y="94227"/>
                  </a:lnTo>
                  <a:lnTo>
                    <a:pt x="48755" y="117844"/>
                  </a:lnTo>
                  <a:lnTo>
                    <a:pt x="1520" y="83254"/>
                  </a:lnTo>
                  <a:lnTo>
                    <a:pt x="7843" y="25077"/>
                  </a:lnTo>
                  <a:lnTo>
                    <a:pt x="61369" y="1490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58"/>
                  </a:lnTo>
                  <a:lnTo>
                    <a:pt x="304" y="84196"/>
                  </a:lnTo>
                  <a:lnTo>
                    <a:pt x="48238" y="119273"/>
                  </a:lnTo>
                  <a:lnTo>
                    <a:pt x="48938" y="119364"/>
                  </a:lnTo>
                  <a:lnTo>
                    <a:pt x="103255" y="95382"/>
                  </a:lnTo>
                  <a:lnTo>
                    <a:pt x="103650" y="94804"/>
                  </a:lnTo>
                  <a:lnTo>
                    <a:pt x="110094" y="35807"/>
                  </a:lnTo>
                  <a:lnTo>
                    <a:pt x="109790" y="35168"/>
                  </a:lnTo>
                  <a:lnTo>
                    <a:pt x="61856" y="92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406050" y="593000"/>
              <a:ext cx="1554000" cy="2107200"/>
            </a:xfrm>
            <a:custGeom>
              <a:avLst/>
              <a:gdLst/>
              <a:ahLst/>
              <a:cxnLst/>
              <a:rect l="l" t="t" r="r" b="b"/>
              <a:pathLst>
                <a:path w="62160" h="84288" extrusionOk="0">
                  <a:moveTo>
                    <a:pt x="60609" y="1824"/>
                  </a:moveTo>
                  <a:lnTo>
                    <a:pt x="54378" y="59181"/>
                  </a:lnTo>
                  <a:lnTo>
                    <a:pt x="1611" y="82464"/>
                  </a:lnTo>
                  <a:lnTo>
                    <a:pt x="7843" y="25077"/>
                  </a:lnTo>
                  <a:lnTo>
                    <a:pt x="60609" y="1824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28"/>
                  </a:lnTo>
                  <a:lnTo>
                    <a:pt x="1034" y="84288"/>
                  </a:lnTo>
                  <a:lnTo>
                    <a:pt x="55321" y="60336"/>
                  </a:lnTo>
                  <a:lnTo>
                    <a:pt x="55746" y="59789"/>
                  </a:lnTo>
                  <a:lnTo>
                    <a:pt x="62160" y="761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rgbClr val="0E55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413650" y="2068700"/>
              <a:ext cx="2577575" cy="1508425"/>
            </a:xfrm>
            <a:custGeom>
              <a:avLst/>
              <a:gdLst/>
              <a:ahLst/>
              <a:cxnLst/>
              <a:rect l="l" t="t" r="r" b="b"/>
              <a:pathLst>
                <a:path w="103103" h="60337" extrusionOk="0">
                  <a:moveTo>
                    <a:pt x="54682" y="1429"/>
                  </a:moveTo>
                  <a:lnTo>
                    <a:pt x="101218" y="35503"/>
                  </a:lnTo>
                  <a:lnTo>
                    <a:pt x="48451" y="58816"/>
                  </a:lnTo>
                  <a:lnTo>
                    <a:pt x="1885" y="24773"/>
                  </a:lnTo>
                  <a:lnTo>
                    <a:pt x="54682" y="1429"/>
                  </a:lnTo>
                  <a:close/>
                  <a:moveTo>
                    <a:pt x="54470" y="1"/>
                  </a:moveTo>
                  <a:lnTo>
                    <a:pt x="152" y="23922"/>
                  </a:lnTo>
                  <a:lnTo>
                    <a:pt x="0" y="25168"/>
                  </a:lnTo>
                  <a:lnTo>
                    <a:pt x="47934" y="60245"/>
                  </a:lnTo>
                  <a:lnTo>
                    <a:pt x="48634" y="60336"/>
                  </a:lnTo>
                  <a:lnTo>
                    <a:pt x="102951" y="36384"/>
                  </a:lnTo>
                  <a:lnTo>
                    <a:pt x="103103" y="35138"/>
                  </a:lnTo>
                  <a:lnTo>
                    <a:pt x="55169" y="62"/>
                  </a:lnTo>
                  <a:lnTo>
                    <a:pt x="544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Google Shape;51;p5"/>
          <p:cNvSpPr/>
          <p:nvPr/>
        </p:nvSpPr>
        <p:spPr>
          <a:xfrm flipH="1">
            <a:off x="8059550" y="4702398"/>
            <a:ext cx="1689989" cy="218040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7"/>
          <p:cNvSpPr txBox="1">
            <a:spLocks noGrp="1"/>
          </p:cNvSpPr>
          <p:nvPr>
            <p:ph type="subTitle" idx="1"/>
          </p:nvPr>
        </p:nvSpPr>
        <p:spPr>
          <a:xfrm>
            <a:off x="720000" y="1541950"/>
            <a:ext cx="3775800" cy="30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7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8656658" y="3348500"/>
            <a:ext cx="1092880" cy="198156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8143455" y="105020"/>
            <a:ext cx="1420276" cy="202955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" name="Google Shape;74;p7"/>
          <p:cNvGrpSpPr/>
          <p:nvPr/>
        </p:nvGrpSpPr>
        <p:grpSpPr>
          <a:xfrm flipH="1">
            <a:off x="-319274" y="-207538"/>
            <a:ext cx="861210" cy="933733"/>
            <a:chOff x="406050" y="593000"/>
            <a:chExt cx="2752350" cy="2984125"/>
          </a:xfrm>
        </p:grpSpPr>
        <p:sp>
          <p:nvSpPr>
            <p:cNvPr id="75" name="Google Shape;75;p7"/>
            <p:cNvSpPr/>
            <p:nvPr/>
          </p:nvSpPr>
          <p:spPr>
            <a:xfrm>
              <a:off x="574750" y="593000"/>
              <a:ext cx="2576825" cy="1508400"/>
            </a:xfrm>
            <a:custGeom>
              <a:avLst/>
              <a:gdLst/>
              <a:ahLst/>
              <a:cxnLst/>
              <a:rect l="l" t="t" r="r" b="b"/>
              <a:pathLst>
                <a:path w="103073" h="60336" extrusionOk="0">
                  <a:moveTo>
                    <a:pt x="54621" y="1490"/>
                  </a:moveTo>
                  <a:lnTo>
                    <a:pt x="101157" y="35533"/>
                  </a:lnTo>
                  <a:lnTo>
                    <a:pt x="48390" y="58816"/>
                  </a:lnTo>
                  <a:lnTo>
                    <a:pt x="1854" y="24743"/>
                  </a:lnTo>
                  <a:lnTo>
                    <a:pt x="54621" y="1490"/>
                  </a:lnTo>
                  <a:close/>
                  <a:moveTo>
                    <a:pt x="54439" y="1"/>
                  </a:moveTo>
                  <a:lnTo>
                    <a:pt x="122" y="23952"/>
                  </a:lnTo>
                  <a:lnTo>
                    <a:pt x="0" y="25199"/>
                  </a:lnTo>
                  <a:lnTo>
                    <a:pt x="47904" y="60275"/>
                  </a:lnTo>
                  <a:lnTo>
                    <a:pt x="48633" y="60336"/>
                  </a:lnTo>
                  <a:lnTo>
                    <a:pt x="102920" y="36415"/>
                  </a:lnTo>
                  <a:lnTo>
                    <a:pt x="103072" y="35168"/>
                  </a:lnTo>
                  <a:lnTo>
                    <a:pt x="55169" y="92"/>
                  </a:lnTo>
                  <a:lnTo>
                    <a:pt x="544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406050" y="1193325"/>
              <a:ext cx="1394425" cy="2381500"/>
            </a:xfrm>
            <a:custGeom>
              <a:avLst/>
              <a:gdLst/>
              <a:ahLst/>
              <a:cxnLst/>
              <a:rect l="l" t="t" r="r" b="b"/>
              <a:pathLst>
                <a:path w="55777" h="95260" extrusionOk="0">
                  <a:moveTo>
                    <a:pt x="7751" y="1915"/>
                  </a:moveTo>
                  <a:lnTo>
                    <a:pt x="54318" y="35989"/>
                  </a:lnTo>
                  <a:lnTo>
                    <a:pt x="48056" y="93315"/>
                  </a:lnTo>
                  <a:lnTo>
                    <a:pt x="1520" y="59241"/>
                  </a:lnTo>
                  <a:lnTo>
                    <a:pt x="7751" y="1915"/>
                  </a:lnTo>
                  <a:close/>
                  <a:moveTo>
                    <a:pt x="7569" y="0"/>
                  </a:moveTo>
                  <a:lnTo>
                    <a:pt x="6444" y="517"/>
                  </a:lnTo>
                  <a:lnTo>
                    <a:pt x="0" y="59545"/>
                  </a:lnTo>
                  <a:lnTo>
                    <a:pt x="304" y="60183"/>
                  </a:lnTo>
                  <a:lnTo>
                    <a:pt x="48238" y="95260"/>
                  </a:lnTo>
                  <a:lnTo>
                    <a:pt x="49363" y="94713"/>
                  </a:lnTo>
                  <a:lnTo>
                    <a:pt x="55777" y="35715"/>
                  </a:lnTo>
                  <a:lnTo>
                    <a:pt x="55473" y="35077"/>
                  </a:lnTo>
                  <a:lnTo>
                    <a:pt x="75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7"/>
            <p:cNvSpPr/>
            <p:nvPr/>
          </p:nvSpPr>
          <p:spPr>
            <a:xfrm>
              <a:off x="997250" y="1324050"/>
              <a:ext cx="1570725" cy="1521225"/>
            </a:xfrm>
            <a:custGeom>
              <a:avLst/>
              <a:gdLst/>
              <a:ahLst/>
              <a:cxnLst/>
              <a:rect l="l" t="t" r="r" b="b"/>
              <a:pathLst>
                <a:path w="62829" h="60849" extrusionOk="0">
                  <a:moveTo>
                    <a:pt x="31418" y="0"/>
                  </a:moveTo>
                  <a:cubicBezTo>
                    <a:pt x="27260" y="0"/>
                    <a:pt x="23081" y="852"/>
                    <a:pt x="19150" y="2583"/>
                  </a:cubicBezTo>
                  <a:cubicBezTo>
                    <a:pt x="9180" y="6929"/>
                    <a:pt x="2341" y="16322"/>
                    <a:pt x="1186" y="27112"/>
                  </a:cubicBezTo>
                  <a:cubicBezTo>
                    <a:pt x="0" y="37903"/>
                    <a:pt x="4681" y="48541"/>
                    <a:pt x="13435" y="54954"/>
                  </a:cubicBezTo>
                  <a:cubicBezTo>
                    <a:pt x="18749" y="58852"/>
                    <a:pt x="25064" y="60848"/>
                    <a:pt x="31424" y="60848"/>
                  </a:cubicBezTo>
                  <a:cubicBezTo>
                    <a:pt x="35578" y="60848"/>
                    <a:pt x="39752" y="59997"/>
                    <a:pt x="43679" y="58268"/>
                  </a:cubicBezTo>
                  <a:cubicBezTo>
                    <a:pt x="53649" y="53891"/>
                    <a:pt x="60488" y="44529"/>
                    <a:pt x="61673" y="33738"/>
                  </a:cubicBezTo>
                  <a:cubicBezTo>
                    <a:pt x="62828" y="22887"/>
                    <a:pt x="58178" y="12309"/>
                    <a:pt x="49393" y="5866"/>
                  </a:cubicBezTo>
                  <a:cubicBezTo>
                    <a:pt x="44083" y="1989"/>
                    <a:pt x="37774" y="0"/>
                    <a:pt x="314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7"/>
            <p:cNvSpPr/>
            <p:nvPr/>
          </p:nvSpPr>
          <p:spPr>
            <a:xfrm>
              <a:off x="406050" y="593000"/>
              <a:ext cx="2752350" cy="2984125"/>
            </a:xfrm>
            <a:custGeom>
              <a:avLst/>
              <a:gdLst/>
              <a:ahLst/>
              <a:cxnLst/>
              <a:rect l="l" t="t" r="r" b="b"/>
              <a:pathLst>
                <a:path w="110094" h="119365" extrusionOk="0">
                  <a:moveTo>
                    <a:pt x="61369" y="1490"/>
                  </a:moveTo>
                  <a:lnTo>
                    <a:pt x="108604" y="36050"/>
                  </a:lnTo>
                  <a:lnTo>
                    <a:pt x="102282" y="94227"/>
                  </a:lnTo>
                  <a:lnTo>
                    <a:pt x="48755" y="117844"/>
                  </a:lnTo>
                  <a:lnTo>
                    <a:pt x="1520" y="83254"/>
                  </a:lnTo>
                  <a:lnTo>
                    <a:pt x="7843" y="25077"/>
                  </a:lnTo>
                  <a:lnTo>
                    <a:pt x="61369" y="1490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58"/>
                  </a:lnTo>
                  <a:lnTo>
                    <a:pt x="304" y="84196"/>
                  </a:lnTo>
                  <a:lnTo>
                    <a:pt x="48238" y="119273"/>
                  </a:lnTo>
                  <a:lnTo>
                    <a:pt x="48938" y="119364"/>
                  </a:lnTo>
                  <a:lnTo>
                    <a:pt x="103255" y="95382"/>
                  </a:lnTo>
                  <a:lnTo>
                    <a:pt x="103650" y="94804"/>
                  </a:lnTo>
                  <a:lnTo>
                    <a:pt x="110094" y="35807"/>
                  </a:lnTo>
                  <a:lnTo>
                    <a:pt x="109790" y="35168"/>
                  </a:lnTo>
                  <a:lnTo>
                    <a:pt x="61856" y="92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7"/>
            <p:cNvSpPr/>
            <p:nvPr/>
          </p:nvSpPr>
          <p:spPr>
            <a:xfrm>
              <a:off x="406050" y="593000"/>
              <a:ext cx="1554000" cy="2107200"/>
            </a:xfrm>
            <a:custGeom>
              <a:avLst/>
              <a:gdLst/>
              <a:ahLst/>
              <a:cxnLst/>
              <a:rect l="l" t="t" r="r" b="b"/>
              <a:pathLst>
                <a:path w="62160" h="84288" extrusionOk="0">
                  <a:moveTo>
                    <a:pt x="60609" y="1824"/>
                  </a:moveTo>
                  <a:lnTo>
                    <a:pt x="54378" y="59181"/>
                  </a:lnTo>
                  <a:lnTo>
                    <a:pt x="1611" y="82464"/>
                  </a:lnTo>
                  <a:lnTo>
                    <a:pt x="7843" y="25077"/>
                  </a:lnTo>
                  <a:lnTo>
                    <a:pt x="60609" y="1824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28"/>
                  </a:lnTo>
                  <a:lnTo>
                    <a:pt x="1034" y="84288"/>
                  </a:lnTo>
                  <a:lnTo>
                    <a:pt x="55321" y="60336"/>
                  </a:lnTo>
                  <a:lnTo>
                    <a:pt x="55746" y="59789"/>
                  </a:lnTo>
                  <a:lnTo>
                    <a:pt x="62160" y="761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rgbClr val="0E55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7"/>
            <p:cNvSpPr/>
            <p:nvPr/>
          </p:nvSpPr>
          <p:spPr>
            <a:xfrm>
              <a:off x="413650" y="2068700"/>
              <a:ext cx="2577575" cy="1508425"/>
            </a:xfrm>
            <a:custGeom>
              <a:avLst/>
              <a:gdLst/>
              <a:ahLst/>
              <a:cxnLst/>
              <a:rect l="l" t="t" r="r" b="b"/>
              <a:pathLst>
                <a:path w="103103" h="60337" extrusionOk="0">
                  <a:moveTo>
                    <a:pt x="54682" y="1429"/>
                  </a:moveTo>
                  <a:lnTo>
                    <a:pt x="101218" y="35503"/>
                  </a:lnTo>
                  <a:lnTo>
                    <a:pt x="48451" y="58816"/>
                  </a:lnTo>
                  <a:lnTo>
                    <a:pt x="1885" y="24773"/>
                  </a:lnTo>
                  <a:lnTo>
                    <a:pt x="54682" y="1429"/>
                  </a:lnTo>
                  <a:close/>
                  <a:moveTo>
                    <a:pt x="54470" y="1"/>
                  </a:moveTo>
                  <a:lnTo>
                    <a:pt x="152" y="23922"/>
                  </a:lnTo>
                  <a:lnTo>
                    <a:pt x="0" y="25168"/>
                  </a:lnTo>
                  <a:lnTo>
                    <a:pt x="47934" y="60245"/>
                  </a:lnTo>
                  <a:lnTo>
                    <a:pt x="48634" y="60336"/>
                  </a:lnTo>
                  <a:lnTo>
                    <a:pt x="102951" y="36384"/>
                  </a:lnTo>
                  <a:lnTo>
                    <a:pt x="103103" y="35138"/>
                  </a:lnTo>
                  <a:lnTo>
                    <a:pt x="55169" y="62"/>
                  </a:lnTo>
                  <a:lnTo>
                    <a:pt x="544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81;p7"/>
          <p:cNvSpPr/>
          <p:nvPr/>
        </p:nvSpPr>
        <p:spPr>
          <a:xfrm>
            <a:off x="-472655" y="4702398"/>
            <a:ext cx="1689989" cy="218040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4" name="Google Shape;84;p8"/>
          <p:cNvSpPr/>
          <p:nvPr/>
        </p:nvSpPr>
        <p:spPr>
          <a:xfrm flipH="1">
            <a:off x="-472655" y="3348500"/>
            <a:ext cx="1092880" cy="198156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8"/>
          <p:cNvSpPr/>
          <p:nvPr/>
        </p:nvSpPr>
        <p:spPr>
          <a:xfrm flipH="1">
            <a:off x="-286848" y="105020"/>
            <a:ext cx="1420276" cy="202955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8"/>
          <p:cNvGrpSpPr/>
          <p:nvPr/>
        </p:nvGrpSpPr>
        <p:grpSpPr>
          <a:xfrm>
            <a:off x="8000172" y="1067512"/>
            <a:ext cx="861210" cy="933733"/>
            <a:chOff x="406050" y="593000"/>
            <a:chExt cx="2752350" cy="2984125"/>
          </a:xfrm>
        </p:grpSpPr>
        <p:sp>
          <p:nvSpPr>
            <p:cNvPr id="87" name="Google Shape;87;p8"/>
            <p:cNvSpPr/>
            <p:nvPr/>
          </p:nvSpPr>
          <p:spPr>
            <a:xfrm>
              <a:off x="574750" y="593000"/>
              <a:ext cx="2576825" cy="1508400"/>
            </a:xfrm>
            <a:custGeom>
              <a:avLst/>
              <a:gdLst/>
              <a:ahLst/>
              <a:cxnLst/>
              <a:rect l="l" t="t" r="r" b="b"/>
              <a:pathLst>
                <a:path w="103073" h="60336" extrusionOk="0">
                  <a:moveTo>
                    <a:pt x="54621" y="1490"/>
                  </a:moveTo>
                  <a:lnTo>
                    <a:pt x="101157" y="35533"/>
                  </a:lnTo>
                  <a:lnTo>
                    <a:pt x="48390" y="58816"/>
                  </a:lnTo>
                  <a:lnTo>
                    <a:pt x="1854" y="24743"/>
                  </a:lnTo>
                  <a:lnTo>
                    <a:pt x="54621" y="1490"/>
                  </a:lnTo>
                  <a:close/>
                  <a:moveTo>
                    <a:pt x="54439" y="1"/>
                  </a:moveTo>
                  <a:lnTo>
                    <a:pt x="122" y="23952"/>
                  </a:lnTo>
                  <a:lnTo>
                    <a:pt x="0" y="25199"/>
                  </a:lnTo>
                  <a:lnTo>
                    <a:pt x="47904" y="60275"/>
                  </a:lnTo>
                  <a:lnTo>
                    <a:pt x="48633" y="60336"/>
                  </a:lnTo>
                  <a:lnTo>
                    <a:pt x="102920" y="36415"/>
                  </a:lnTo>
                  <a:lnTo>
                    <a:pt x="103072" y="35168"/>
                  </a:lnTo>
                  <a:lnTo>
                    <a:pt x="55169" y="92"/>
                  </a:lnTo>
                  <a:lnTo>
                    <a:pt x="544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406050" y="1193325"/>
              <a:ext cx="1394425" cy="2381500"/>
            </a:xfrm>
            <a:custGeom>
              <a:avLst/>
              <a:gdLst/>
              <a:ahLst/>
              <a:cxnLst/>
              <a:rect l="l" t="t" r="r" b="b"/>
              <a:pathLst>
                <a:path w="55777" h="95260" extrusionOk="0">
                  <a:moveTo>
                    <a:pt x="7751" y="1915"/>
                  </a:moveTo>
                  <a:lnTo>
                    <a:pt x="54318" y="35989"/>
                  </a:lnTo>
                  <a:lnTo>
                    <a:pt x="48056" y="93315"/>
                  </a:lnTo>
                  <a:lnTo>
                    <a:pt x="1520" y="59241"/>
                  </a:lnTo>
                  <a:lnTo>
                    <a:pt x="7751" y="1915"/>
                  </a:lnTo>
                  <a:close/>
                  <a:moveTo>
                    <a:pt x="7569" y="0"/>
                  </a:moveTo>
                  <a:lnTo>
                    <a:pt x="6444" y="517"/>
                  </a:lnTo>
                  <a:lnTo>
                    <a:pt x="0" y="59545"/>
                  </a:lnTo>
                  <a:lnTo>
                    <a:pt x="304" y="60183"/>
                  </a:lnTo>
                  <a:lnTo>
                    <a:pt x="48238" y="95260"/>
                  </a:lnTo>
                  <a:lnTo>
                    <a:pt x="49363" y="94713"/>
                  </a:lnTo>
                  <a:lnTo>
                    <a:pt x="55777" y="35715"/>
                  </a:lnTo>
                  <a:lnTo>
                    <a:pt x="55473" y="35077"/>
                  </a:lnTo>
                  <a:lnTo>
                    <a:pt x="75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997250" y="1324050"/>
              <a:ext cx="1570725" cy="1521225"/>
            </a:xfrm>
            <a:custGeom>
              <a:avLst/>
              <a:gdLst/>
              <a:ahLst/>
              <a:cxnLst/>
              <a:rect l="l" t="t" r="r" b="b"/>
              <a:pathLst>
                <a:path w="62829" h="60849" extrusionOk="0">
                  <a:moveTo>
                    <a:pt x="31418" y="0"/>
                  </a:moveTo>
                  <a:cubicBezTo>
                    <a:pt x="27260" y="0"/>
                    <a:pt x="23081" y="852"/>
                    <a:pt x="19150" y="2583"/>
                  </a:cubicBezTo>
                  <a:cubicBezTo>
                    <a:pt x="9180" y="6929"/>
                    <a:pt x="2341" y="16322"/>
                    <a:pt x="1186" y="27112"/>
                  </a:cubicBezTo>
                  <a:cubicBezTo>
                    <a:pt x="0" y="37903"/>
                    <a:pt x="4681" y="48541"/>
                    <a:pt x="13435" y="54954"/>
                  </a:cubicBezTo>
                  <a:cubicBezTo>
                    <a:pt x="18749" y="58852"/>
                    <a:pt x="25064" y="60848"/>
                    <a:pt x="31424" y="60848"/>
                  </a:cubicBezTo>
                  <a:cubicBezTo>
                    <a:pt x="35578" y="60848"/>
                    <a:pt x="39752" y="59997"/>
                    <a:pt x="43679" y="58268"/>
                  </a:cubicBezTo>
                  <a:cubicBezTo>
                    <a:pt x="53649" y="53891"/>
                    <a:pt x="60488" y="44529"/>
                    <a:pt x="61673" y="33738"/>
                  </a:cubicBezTo>
                  <a:cubicBezTo>
                    <a:pt x="62828" y="22887"/>
                    <a:pt x="58178" y="12309"/>
                    <a:pt x="49393" y="5866"/>
                  </a:cubicBezTo>
                  <a:cubicBezTo>
                    <a:pt x="44083" y="1989"/>
                    <a:pt x="37774" y="0"/>
                    <a:pt x="314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406050" y="593000"/>
              <a:ext cx="2752350" cy="2984125"/>
            </a:xfrm>
            <a:custGeom>
              <a:avLst/>
              <a:gdLst/>
              <a:ahLst/>
              <a:cxnLst/>
              <a:rect l="l" t="t" r="r" b="b"/>
              <a:pathLst>
                <a:path w="110094" h="119365" extrusionOk="0">
                  <a:moveTo>
                    <a:pt x="61369" y="1490"/>
                  </a:moveTo>
                  <a:lnTo>
                    <a:pt x="108604" y="36050"/>
                  </a:lnTo>
                  <a:lnTo>
                    <a:pt x="102282" y="94227"/>
                  </a:lnTo>
                  <a:lnTo>
                    <a:pt x="48755" y="117844"/>
                  </a:lnTo>
                  <a:lnTo>
                    <a:pt x="1520" y="83254"/>
                  </a:lnTo>
                  <a:lnTo>
                    <a:pt x="7843" y="25077"/>
                  </a:lnTo>
                  <a:lnTo>
                    <a:pt x="61369" y="1490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58"/>
                  </a:lnTo>
                  <a:lnTo>
                    <a:pt x="304" y="84196"/>
                  </a:lnTo>
                  <a:lnTo>
                    <a:pt x="48238" y="119273"/>
                  </a:lnTo>
                  <a:lnTo>
                    <a:pt x="48938" y="119364"/>
                  </a:lnTo>
                  <a:lnTo>
                    <a:pt x="103255" y="95382"/>
                  </a:lnTo>
                  <a:lnTo>
                    <a:pt x="103650" y="94804"/>
                  </a:lnTo>
                  <a:lnTo>
                    <a:pt x="110094" y="35807"/>
                  </a:lnTo>
                  <a:lnTo>
                    <a:pt x="109790" y="35168"/>
                  </a:lnTo>
                  <a:lnTo>
                    <a:pt x="61856" y="92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406050" y="593000"/>
              <a:ext cx="1554000" cy="2107200"/>
            </a:xfrm>
            <a:custGeom>
              <a:avLst/>
              <a:gdLst/>
              <a:ahLst/>
              <a:cxnLst/>
              <a:rect l="l" t="t" r="r" b="b"/>
              <a:pathLst>
                <a:path w="62160" h="84288" extrusionOk="0">
                  <a:moveTo>
                    <a:pt x="60609" y="1824"/>
                  </a:moveTo>
                  <a:lnTo>
                    <a:pt x="54378" y="59181"/>
                  </a:lnTo>
                  <a:lnTo>
                    <a:pt x="1611" y="82464"/>
                  </a:lnTo>
                  <a:lnTo>
                    <a:pt x="7843" y="25077"/>
                  </a:lnTo>
                  <a:lnTo>
                    <a:pt x="60609" y="1824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28"/>
                  </a:lnTo>
                  <a:lnTo>
                    <a:pt x="1034" y="84288"/>
                  </a:lnTo>
                  <a:lnTo>
                    <a:pt x="55321" y="60336"/>
                  </a:lnTo>
                  <a:lnTo>
                    <a:pt x="55746" y="59789"/>
                  </a:lnTo>
                  <a:lnTo>
                    <a:pt x="62160" y="761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rgbClr val="0E55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413650" y="2068700"/>
              <a:ext cx="2577575" cy="1508425"/>
            </a:xfrm>
            <a:custGeom>
              <a:avLst/>
              <a:gdLst/>
              <a:ahLst/>
              <a:cxnLst/>
              <a:rect l="l" t="t" r="r" b="b"/>
              <a:pathLst>
                <a:path w="103103" h="60337" extrusionOk="0">
                  <a:moveTo>
                    <a:pt x="54682" y="1429"/>
                  </a:moveTo>
                  <a:lnTo>
                    <a:pt x="101218" y="35503"/>
                  </a:lnTo>
                  <a:lnTo>
                    <a:pt x="48451" y="58816"/>
                  </a:lnTo>
                  <a:lnTo>
                    <a:pt x="1885" y="24773"/>
                  </a:lnTo>
                  <a:lnTo>
                    <a:pt x="54682" y="1429"/>
                  </a:lnTo>
                  <a:close/>
                  <a:moveTo>
                    <a:pt x="54470" y="1"/>
                  </a:moveTo>
                  <a:lnTo>
                    <a:pt x="152" y="23922"/>
                  </a:lnTo>
                  <a:lnTo>
                    <a:pt x="0" y="25168"/>
                  </a:lnTo>
                  <a:lnTo>
                    <a:pt x="47934" y="60245"/>
                  </a:lnTo>
                  <a:lnTo>
                    <a:pt x="48634" y="60336"/>
                  </a:lnTo>
                  <a:lnTo>
                    <a:pt x="102951" y="36384"/>
                  </a:lnTo>
                  <a:lnTo>
                    <a:pt x="103103" y="35138"/>
                  </a:lnTo>
                  <a:lnTo>
                    <a:pt x="55169" y="62"/>
                  </a:lnTo>
                  <a:lnTo>
                    <a:pt x="544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/>
          <p:nvPr/>
        </p:nvSpPr>
        <p:spPr>
          <a:xfrm flipH="1">
            <a:off x="8059550" y="4702398"/>
            <a:ext cx="1689989" cy="218040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8145183" y="3917575"/>
            <a:ext cx="1092880" cy="198156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7723730" y="155445"/>
            <a:ext cx="1420276" cy="202955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" name="Google Shape;99;p9"/>
          <p:cNvGrpSpPr/>
          <p:nvPr/>
        </p:nvGrpSpPr>
        <p:grpSpPr>
          <a:xfrm flipH="1">
            <a:off x="509151" y="1189112"/>
            <a:ext cx="861210" cy="933733"/>
            <a:chOff x="406050" y="593000"/>
            <a:chExt cx="2752350" cy="2984125"/>
          </a:xfrm>
        </p:grpSpPr>
        <p:sp>
          <p:nvSpPr>
            <p:cNvPr id="100" name="Google Shape;100;p9"/>
            <p:cNvSpPr/>
            <p:nvPr/>
          </p:nvSpPr>
          <p:spPr>
            <a:xfrm>
              <a:off x="574750" y="593000"/>
              <a:ext cx="2576825" cy="1508400"/>
            </a:xfrm>
            <a:custGeom>
              <a:avLst/>
              <a:gdLst/>
              <a:ahLst/>
              <a:cxnLst/>
              <a:rect l="l" t="t" r="r" b="b"/>
              <a:pathLst>
                <a:path w="103073" h="60336" extrusionOk="0">
                  <a:moveTo>
                    <a:pt x="54621" y="1490"/>
                  </a:moveTo>
                  <a:lnTo>
                    <a:pt x="101157" y="35533"/>
                  </a:lnTo>
                  <a:lnTo>
                    <a:pt x="48390" y="58816"/>
                  </a:lnTo>
                  <a:lnTo>
                    <a:pt x="1854" y="24743"/>
                  </a:lnTo>
                  <a:lnTo>
                    <a:pt x="54621" y="1490"/>
                  </a:lnTo>
                  <a:close/>
                  <a:moveTo>
                    <a:pt x="54439" y="1"/>
                  </a:moveTo>
                  <a:lnTo>
                    <a:pt x="122" y="23952"/>
                  </a:lnTo>
                  <a:lnTo>
                    <a:pt x="0" y="25199"/>
                  </a:lnTo>
                  <a:lnTo>
                    <a:pt x="47904" y="60275"/>
                  </a:lnTo>
                  <a:lnTo>
                    <a:pt x="48633" y="60336"/>
                  </a:lnTo>
                  <a:lnTo>
                    <a:pt x="102920" y="36415"/>
                  </a:lnTo>
                  <a:lnTo>
                    <a:pt x="103072" y="35168"/>
                  </a:lnTo>
                  <a:lnTo>
                    <a:pt x="55169" y="92"/>
                  </a:lnTo>
                  <a:lnTo>
                    <a:pt x="544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9"/>
            <p:cNvSpPr/>
            <p:nvPr/>
          </p:nvSpPr>
          <p:spPr>
            <a:xfrm>
              <a:off x="406050" y="1193325"/>
              <a:ext cx="1394425" cy="2381500"/>
            </a:xfrm>
            <a:custGeom>
              <a:avLst/>
              <a:gdLst/>
              <a:ahLst/>
              <a:cxnLst/>
              <a:rect l="l" t="t" r="r" b="b"/>
              <a:pathLst>
                <a:path w="55777" h="95260" extrusionOk="0">
                  <a:moveTo>
                    <a:pt x="7751" y="1915"/>
                  </a:moveTo>
                  <a:lnTo>
                    <a:pt x="54318" y="35989"/>
                  </a:lnTo>
                  <a:lnTo>
                    <a:pt x="48056" y="93315"/>
                  </a:lnTo>
                  <a:lnTo>
                    <a:pt x="1520" y="59241"/>
                  </a:lnTo>
                  <a:lnTo>
                    <a:pt x="7751" y="1915"/>
                  </a:lnTo>
                  <a:close/>
                  <a:moveTo>
                    <a:pt x="7569" y="0"/>
                  </a:moveTo>
                  <a:lnTo>
                    <a:pt x="6444" y="517"/>
                  </a:lnTo>
                  <a:lnTo>
                    <a:pt x="0" y="59545"/>
                  </a:lnTo>
                  <a:lnTo>
                    <a:pt x="304" y="60183"/>
                  </a:lnTo>
                  <a:lnTo>
                    <a:pt x="48238" y="95260"/>
                  </a:lnTo>
                  <a:lnTo>
                    <a:pt x="49363" y="94713"/>
                  </a:lnTo>
                  <a:lnTo>
                    <a:pt x="55777" y="35715"/>
                  </a:lnTo>
                  <a:lnTo>
                    <a:pt x="55473" y="35077"/>
                  </a:lnTo>
                  <a:lnTo>
                    <a:pt x="75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9"/>
            <p:cNvSpPr/>
            <p:nvPr/>
          </p:nvSpPr>
          <p:spPr>
            <a:xfrm>
              <a:off x="997250" y="1324050"/>
              <a:ext cx="1570725" cy="1521225"/>
            </a:xfrm>
            <a:custGeom>
              <a:avLst/>
              <a:gdLst/>
              <a:ahLst/>
              <a:cxnLst/>
              <a:rect l="l" t="t" r="r" b="b"/>
              <a:pathLst>
                <a:path w="62829" h="60849" extrusionOk="0">
                  <a:moveTo>
                    <a:pt x="31418" y="0"/>
                  </a:moveTo>
                  <a:cubicBezTo>
                    <a:pt x="27260" y="0"/>
                    <a:pt x="23081" y="852"/>
                    <a:pt x="19150" y="2583"/>
                  </a:cubicBezTo>
                  <a:cubicBezTo>
                    <a:pt x="9180" y="6929"/>
                    <a:pt x="2341" y="16322"/>
                    <a:pt x="1186" y="27112"/>
                  </a:cubicBezTo>
                  <a:cubicBezTo>
                    <a:pt x="0" y="37903"/>
                    <a:pt x="4681" y="48541"/>
                    <a:pt x="13435" y="54954"/>
                  </a:cubicBezTo>
                  <a:cubicBezTo>
                    <a:pt x="18749" y="58852"/>
                    <a:pt x="25064" y="60848"/>
                    <a:pt x="31424" y="60848"/>
                  </a:cubicBezTo>
                  <a:cubicBezTo>
                    <a:pt x="35578" y="60848"/>
                    <a:pt x="39752" y="59997"/>
                    <a:pt x="43679" y="58268"/>
                  </a:cubicBezTo>
                  <a:cubicBezTo>
                    <a:pt x="53649" y="53891"/>
                    <a:pt x="60488" y="44529"/>
                    <a:pt x="61673" y="33738"/>
                  </a:cubicBezTo>
                  <a:cubicBezTo>
                    <a:pt x="62828" y="22887"/>
                    <a:pt x="58178" y="12309"/>
                    <a:pt x="49393" y="5866"/>
                  </a:cubicBezTo>
                  <a:cubicBezTo>
                    <a:pt x="44083" y="1989"/>
                    <a:pt x="37774" y="0"/>
                    <a:pt x="314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9"/>
            <p:cNvSpPr/>
            <p:nvPr/>
          </p:nvSpPr>
          <p:spPr>
            <a:xfrm>
              <a:off x="406050" y="593000"/>
              <a:ext cx="2752350" cy="2984125"/>
            </a:xfrm>
            <a:custGeom>
              <a:avLst/>
              <a:gdLst/>
              <a:ahLst/>
              <a:cxnLst/>
              <a:rect l="l" t="t" r="r" b="b"/>
              <a:pathLst>
                <a:path w="110094" h="119365" extrusionOk="0">
                  <a:moveTo>
                    <a:pt x="61369" y="1490"/>
                  </a:moveTo>
                  <a:lnTo>
                    <a:pt x="108604" y="36050"/>
                  </a:lnTo>
                  <a:lnTo>
                    <a:pt x="102282" y="94227"/>
                  </a:lnTo>
                  <a:lnTo>
                    <a:pt x="48755" y="117844"/>
                  </a:lnTo>
                  <a:lnTo>
                    <a:pt x="1520" y="83254"/>
                  </a:lnTo>
                  <a:lnTo>
                    <a:pt x="7843" y="25077"/>
                  </a:lnTo>
                  <a:lnTo>
                    <a:pt x="61369" y="1490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58"/>
                  </a:lnTo>
                  <a:lnTo>
                    <a:pt x="304" y="84196"/>
                  </a:lnTo>
                  <a:lnTo>
                    <a:pt x="48238" y="119273"/>
                  </a:lnTo>
                  <a:lnTo>
                    <a:pt x="48938" y="119364"/>
                  </a:lnTo>
                  <a:lnTo>
                    <a:pt x="103255" y="95382"/>
                  </a:lnTo>
                  <a:lnTo>
                    <a:pt x="103650" y="94804"/>
                  </a:lnTo>
                  <a:lnTo>
                    <a:pt x="110094" y="35807"/>
                  </a:lnTo>
                  <a:lnTo>
                    <a:pt x="109790" y="35168"/>
                  </a:lnTo>
                  <a:lnTo>
                    <a:pt x="61856" y="92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406050" y="593000"/>
              <a:ext cx="1554000" cy="2107200"/>
            </a:xfrm>
            <a:custGeom>
              <a:avLst/>
              <a:gdLst/>
              <a:ahLst/>
              <a:cxnLst/>
              <a:rect l="l" t="t" r="r" b="b"/>
              <a:pathLst>
                <a:path w="62160" h="84288" extrusionOk="0">
                  <a:moveTo>
                    <a:pt x="60609" y="1824"/>
                  </a:moveTo>
                  <a:lnTo>
                    <a:pt x="54378" y="59181"/>
                  </a:lnTo>
                  <a:lnTo>
                    <a:pt x="1611" y="82464"/>
                  </a:lnTo>
                  <a:lnTo>
                    <a:pt x="7843" y="25077"/>
                  </a:lnTo>
                  <a:lnTo>
                    <a:pt x="60609" y="1824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28"/>
                  </a:lnTo>
                  <a:lnTo>
                    <a:pt x="1034" y="84288"/>
                  </a:lnTo>
                  <a:lnTo>
                    <a:pt x="55321" y="60336"/>
                  </a:lnTo>
                  <a:lnTo>
                    <a:pt x="55746" y="59789"/>
                  </a:lnTo>
                  <a:lnTo>
                    <a:pt x="62160" y="761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rgbClr val="0E55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9"/>
            <p:cNvSpPr/>
            <p:nvPr/>
          </p:nvSpPr>
          <p:spPr>
            <a:xfrm>
              <a:off x="413650" y="2068700"/>
              <a:ext cx="2577575" cy="1508425"/>
            </a:xfrm>
            <a:custGeom>
              <a:avLst/>
              <a:gdLst/>
              <a:ahLst/>
              <a:cxnLst/>
              <a:rect l="l" t="t" r="r" b="b"/>
              <a:pathLst>
                <a:path w="103103" h="60337" extrusionOk="0">
                  <a:moveTo>
                    <a:pt x="54682" y="1429"/>
                  </a:moveTo>
                  <a:lnTo>
                    <a:pt x="101218" y="35503"/>
                  </a:lnTo>
                  <a:lnTo>
                    <a:pt x="48451" y="58816"/>
                  </a:lnTo>
                  <a:lnTo>
                    <a:pt x="1885" y="24773"/>
                  </a:lnTo>
                  <a:lnTo>
                    <a:pt x="54682" y="1429"/>
                  </a:lnTo>
                  <a:close/>
                  <a:moveTo>
                    <a:pt x="54470" y="1"/>
                  </a:moveTo>
                  <a:lnTo>
                    <a:pt x="152" y="23922"/>
                  </a:lnTo>
                  <a:lnTo>
                    <a:pt x="0" y="25168"/>
                  </a:lnTo>
                  <a:lnTo>
                    <a:pt x="47934" y="60245"/>
                  </a:lnTo>
                  <a:lnTo>
                    <a:pt x="48634" y="60336"/>
                  </a:lnTo>
                  <a:lnTo>
                    <a:pt x="102951" y="36384"/>
                  </a:lnTo>
                  <a:lnTo>
                    <a:pt x="103103" y="35138"/>
                  </a:lnTo>
                  <a:lnTo>
                    <a:pt x="55169" y="62"/>
                  </a:lnTo>
                  <a:lnTo>
                    <a:pt x="544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" name="Google Shape;106;p9"/>
          <p:cNvSpPr/>
          <p:nvPr/>
        </p:nvSpPr>
        <p:spPr>
          <a:xfrm>
            <a:off x="-472655" y="4702398"/>
            <a:ext cx="1689989" cy="218040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288250"/>
            <a:ext cx="6576000" cy="197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11" name="Google Shape;111;p11"/>
          <p:cNvSpPr txBox="1">
            <a:spLocks noGrp="1"/>
          </p:cNvSpPr>
          <p:nvPr>
            <p:ph type="subTitle" idx="1"/>
          </p:nvPr>
        </p:nvSpPr>
        <p:spPr>
          <a:xfrm>
            <a:off x="1284000" y="325907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12" name="Google Shape;112;p11"/>
          <p:cNvSpPr/>
          <p:nvPr/>
        </p:nvSpPr>
        <p:spPr>
          <a:xfrm flipH="1">
            <a:off x="-472655" y="3348500"/>
            <a:ext cx="1092880" cy="198156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1"/>
          <p:cNvSpPr/>
          <p:nvPr/>
        </p:nvSpPr>
        <p:spPr>
          <a:xfrm flipH="1">
            <a:off x="8148802" y="270720"/>
            <a:ext cx="1420276" cy="202955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" name="Google Shape;114;p11"/>
          <p:cNvGrpSpPr/>
          <p:nvPr/>
        </p:nvGrpSpPr>
        <p:grpSpPr>
          <a:xfrm>
            <a:off x="620222" y="930637"/>
            <a:ext cx="861210" cy="933733"/>
            <a:chOff x="406050" y="593000"/>
            <a:chExt cx="2752350" cy="2984125"/>
          </a:xfrm>
        </p:grpSpPr>
        <p:sp>
          <p:nvSpPr>
            <p:cNvPr id="115" name="Google Shape;115;p11"/>
            <p:cNvSpPr/>
            <p:nvPr/>
          </p:nvSpPr>
          <p:spPr>
            <a:xfrm>
              <a:off x="574750" y="593000"/>
              <a:ext cx="2576825" cy="1508400"/>
            </a:xfrm>
            <a:custGeom>
              <a:avLst/>
              <a:gdLst/>
              <a:ahLst/>
              <a:cxnLst/>
              <a:rect l="l" t="t" r="r" b="b"/>
              <a:pathLst>
                <a:path w="103073" h="60336" extrusionOk="0">
                  <a:moveTo>
                    <a:pt x="54621" y="1490"/>
                  </a:moveTo>
                  <a:lnTo>
                    <a:pt x="101157" y="35533"/>
                  </a:lnTo>
                  <a:lnTo>
                    <a:pt x="48390" y="58816"/>
                  </a:lnTo>
                  <a:lnTo>
                    <a:pt x="1854" y="24743"/>
                  </a:lnTo>
                  <a:lnTo>
                    <a:pt x="54621" y="1490"/>
                  </a:lnTo>
                  <a:close/>
                  <a:moveTo>
                    <a:pt x="54439" y="1"/>
                  </a:moveTo>
                  <a:lnTo>
                    <a:pt x="122" y="23952"/>
                  </a:lnTo>
                  <a:lnTo>
                    <a:pt x="0" y="25199"/>
                  </a:lnTo>
                  <a:lnTo>
                    <a:pt x="47904" y="60275"/>
                  </a:lnTo>
                  <a:lnTo>
                    <a:pt x="48633" y="60336"/>
                  </a:lnTo>
                  <a:lnTo>
                    <a:pt x="102920" y="36415"/>
                  </a:lnTo>
                  <a:lnTo>
                    <a:pt x="103072" y="35168"/>
                  </a:lnTo>
                  <a:lnTo>
                    <a:pt x="55169" y="92"/>
                  </a:lnTo>
                  <a:lnTo>
                    <a:pt x="544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>
              <a:off x="406050" y="1193325"/>
              <a:ext cx="1394425" cy="2381500"/>
            </a:xfrm>
            <a:custGeom>
              <a:avLst/>
              <a:gdLst/>
              <a:ahLst/>
              <a:cxnLst/>
              <a:rect l="l" t="t" r="r" b="b"/>
              <a:pathLst>
                <a:path w="55777" h="95260" extrusionOk="0">
                  <a:moveTo>
                    <a:pt x="7751" y="1915"/>
                  </a:moveTo>
                  <a:lnTo>
                    <a:pt x="54318" y="35989"/>
                  </a:lnTo>
                  <a:lnTo>
                    <a:pt x="48056" y="93315"/>
                  </a:lnTo>
                  <a:lnTo>
                    <a:pt x="1520" y="59241"/>
                  </a:lnTo>
                  <a:lnTo>
                    <a:pt x="7751" y="1915"/>
                  </a:lnTo>
                  <a:close/>
                  <a:moveTo>
                    <a:pt x="7569" y="0"/>
                  </a:moveTo>
                  <a:lnTo>
                    <a:pt x="6444" y="517"/>
                  </a:lnTo>
                  <a:lnTo>
                    <a:pt x="0" y="59545"/>
                  </a:lnTo>
                  <a:lnTo>
                    <a:pt x="304" y="60183"/>
                  </a:lnTo>
                  <a:lnTo>
                    <a:pt x="48238" y="95260"/>
                  </a:lnTo>
                  <a:lnTo>
                    <a:pt x="49363" y="94713"/>
                  </a:lnTo>
                  <a:lnTo>
                    <a:pt x="55777" y="35715"/>
                  </a:lnTo>
                  <a:lnTo>
                    <a:pt x="55473" y="35077"/>
                  </a:lnTo>
                  <a:lnTo>
                    <a:pt x="75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997250" y="1324050"/>
              <a:ext cx="1570725" cy="1521225"/>
            </a:xfrm>
            <a:custGeom>
              <a:avLst/>
              <a:gdLst/>
              <a:ahLst/>
              <a:cxnLst/>
              <a:rect l="l" t="t" r="r" b="b"/>
              <a:pathLst>
                <a:path w="62829" h="60849" extrusionOk="0">
                  <a:moveTo>
                    <a:pt x="31418" y="0"/>
                  </a:moveTo>
                  <a:cubicBezTo>
                    <a:pt x="27260" y="0"/>
                    <a:pt x="23081" y="852"/>
                    <a:pt x="19150" y="2583"/>
                  </a:cubicBezTo>
                  <a:cubicBezTo>
                    <a:pt x="9180" y="6929"/>
                    <a:pt x="2341" y="16322"/>
                    <a:pt x="1186" y="27112"/>
                  </a:cubicBezTo>
                  <a:cubicBezTo>
                    <a:pt x="0" y="37903"/>
                    <a:pt x="4681" y="48541"/>
                    <a:pt x="13435" y="54954"/>
                  </a:cubicBezTo>
                  <a:cubicBezTo>
                    <a:pt x="18749" y="58852"/>
                    <a:pt x="25064" y="60848"/>
                    <a:pt x="31424" y="60848"/>
                  </a:cubicBezTo>
                  <a:cubicBezTo>
                    <a:pt x="35578" y="60848"/>
                    <a:pt x="39752" y="59997"/>
                    <a:pt x="43679" y="58268"/>
                  </a:cubicBezTo>
                  <a:cubicBezTo>
                    <a:pt x="53649" y="53891"/>
                    <a:pt x="60488" y="44529"/>
                    <a:pt x="61673" y="33738"/>
                  </a:cubicBezTo>
                  <a:cubicBezTo>
                    <a:pt x="62828" y="22887"/>
                    <a:pt x="58178" y="12309"/>
                    <a:pt x="49393" y="5866"/>
                  </a:cubicBezTo>
                  <a:cubicBezTo>
                    <a:pt x="44083" y="1989"/>
                    <a:pt x="37774" y="0"/>
                    <a:pt x="314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406050" y="593000"/>
              <a:ext cx="2752350" cy="2984125"/>
            </a:xfrm>
            <a:custGeom>
              <a:avLst/>
              <a:gdLst/>
              <a:ahLst/>
              <a:cxnLst/>
              <a:rect l="l" t="t" r="r" b="b"/>
              <a:pathLst>
                <a:path w="110094" h="119365" extrusionOk="0">
                  <a:moveTo>
                    <a:pt x="61369" y="1490"/>
                  </a:moveTo>
                  <a:lnTo>
                    <a:pt x="108604" y="36050"/>
                  </a:lnTo>
                  <a:lnTo>
                    <a:pt x="102282" y="94227"/>
                  </a:lnTo>
                  <a:lnTo>
                    <a:pt x="48755" y="117844"/>
                  </a:lnTo>
                  <a:lnTo>
                    <a:pt x="1520" y="83254"/>
                  </a:lnTo>
                  <a:lnTo>
                    <a:pt x="7843" y="25077"/>
                  </a:lnTo>
                  <a:lnTo>
                    <a:pt x="61369" y="1490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58"/>
                  </a:lnTo>
                  <a:lnTo>
                    <a:pt x="304" y="84196"/>
                  </a:lnTo>
                  <a:lnTo>
                    <a:pt x="48238" y="119273"/>
                  </a:lnTo>
                  <a:lnTo>
                    <a:pt x="48938" y="119364"/>
                  </a:lnTo>
                  <a:lnTo>
                    <a:pt x="103255" y="95382"/>
                  </a:lnTo>
                  <a:lnTo>
                    <a:pt x="103650" y="94804"/>
                  </a:lnTo>
                  <a:lnTo>
                    <a:pt x="110094" y="35807"/>
                  </a:lnTo>
                  <a:lnTo>
                    <a:pt x="109790" y="35168"/>
                  </a:lnTo>
                  <a:lnTo>
                    <a:pt x="61856" y="92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>
              <a:off x="406050" y="593000"/>
              <a:ext cx="1554000" cy="2107200"/>
            </a:xfrm>
            <a:custGeom>
              <a:avLst/>
              <a:gdLst/>
              <a:ahLst/>
              <a:cxnLst/>
              <a:rect l="l" t="t" r="r" b="b"/>
              <a:pathLst>
                <a:path w="62160" h="84288" extrusionOk="0">
                  <a:moveTo>
                    <a:pt x="60609" y="1824"/>
                  </a:moveTo>
                  <a:lnTo>
                    <a:pt x="54378" y="59181"/>
                  </a:lnTo>
                  <a:lnTo>
                    <a:pt x="1611" y="82464"/>
                  </a:lnTo>
                  <a:lnTo>
                    <a:pt x="7843" y="25077"/>
                  </a:lnTo>
                  <a:lnTo>
                    <a:pt x="60609" y="1824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28"/>
                  </a:lnTo>
                  <a:lnTo>
                    <a:pt x="1034" y="84288"/>
                  </a:lnTo>
                  <a:lnTo>
                    <a:pt x="55321" y="60336"/>
                  </a:lnTo>
                  <a:lnTo>
                    <a:pt x="55746" y="59789"/>
                  </a:lnTo>
                  <a:lnTo>
                    <a:pt x="62160" y="761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rgbClr val="0E55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>
              <a:off x="413650" y="2068700"/>
              <a:ext cx="2577575" cy="1508425"/>
            </a:xfrm>
            <a:custGeom>
              <a:avLst/>
              <a:gdLst/>
              <a:ahLst/>
              <a:cxnLst/>
              <a:rect l="l" t="t" r="r" b="b"/>
              <a:pathLst>
                <a:path w="103103" h="60337" extrusionOk="0">
                  <a:moveTo>
                    <a:pt x="54682" y="1429"/>
                  </a:moveTo>
                  <a:lnTo>
                    <a:pt x="101218" y="35503"/>
                  </a:lnTo>
                  <a:lnTo>
                    <a:pt x="48451" y="58816"/>
                  </a:lnTo>
                  <a:lnTo>
                    <a:pt x="1885" y="24773"/>
                  </a:lnTo>
                  <a:lnTo>
                    <a:pt x="54682" y="1429"/>
                  </a:lnTo>
                  <a:close/>
                  <a:moveTo>
                    <a:pt x="54470" y="1"/>
                  </a:moveTo>
                  <a:lnTo>
                    <a:pt x="152" y="23922"/>
                  </a:lnTo>
                  <a:lnTo>
                    <a:pt x="0" y="25168"/>
                  </a:lnTo>
                  <a:lnTo>
                    <a:pt x="47934" y="60245"/>
                  </a:lnTo>
                  <a:lnTo>
                    <a:pt x="48634" y="60336"/>
                  </a:lnTo>
                  <a:lnTo>
                    <a:pt x="102951" y="36384"/>
                  </a:lnTo>
                  <a:lnTo>
                    <a:pt x="103103" y="35138"/>
                  </a:lnTo>
                  <a:lnTo>
                    <a:pt x="55169" y="62"/>
                  </a:lnTo>
                  <a:lnTo>
                    <a:pt x="544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" name="Google Shape;121;p11"/>
          <p:cNvSpPr/>
          <p:nvPr/>
        </p:nvSpPr>
        <p:spPr>
          <a:xfrm flipH="1">
            <a:off x="7793025" y="4644773"/>
            <a:ext cx="1689989" cy="218040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  <p:sldLayoutId id="2147483661" r:id="rId12"/>
    <p:sldLayoutId id="2147483662" r:id="rId13"/>
    <p:sldLayoutId id="2147483665" r:id="rId14"/>
    <p:sldLayoutId id="2147483666" r:id="rId15"/>
    <p:sldLayoutId id="2147483667" r:id="rId16"/>
    <p:sldLayoutId id="2147483668" r:id="rId17"/>
    <p:sldLayoutId id="2147483669" r:id="rId18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chart" Target="../charts/char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chart" Target="../charts/char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7" Type="http://schemas.openxmlformats.org/officeDocument/2006/relationships/chart" Target="../charts/chart1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7" Type="http://schemas.openxmlformats.org/officeDocument/2006/relationships/chart" Target="../charts/chart2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7" Type="http://schemas.openxmlformats.org/officeDocument/2006/relationships/chart" Target="../charts/chart2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chart" Target="../charts/char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7" Type="http://schemas.openxmlformats.org/officeDocument/2006/relationships/chart" Target="../charts/chart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B0945D-5182-1E14-81BF-92F02B037F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16" y="394130"/>
            <a:ext cx="815913" cy="85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47DD6-996C-9D1E-6A39-694AEE218E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793" y="92796"/>
            <a:ext cx="1288872" cy="982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Image result for ÑÐµÐ½ÑÑÑ Ð·Ð° Ð¸Ð·ÑÐ»ÐµÐ´Ð²Ð°Ð½Ð¸Ñ Ð¸ Ð°Ð½Ð°Ð»Ð¸Ð·Ð¸">
            <a:extLst>
              <a:ext uri="{FF2B5EF4-FFF2-40B4-BE49-F238E27FC236}">
                <a16:creationId xmlns:a16="http://schemas.microsoft.com/office/drawing/2014/main" id="{795270B2-2D67-FA55-FB9C-6CEDCB67A3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236" y="264246"/>
            <a:ext cx="1000493" cy="9825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31;p27">
            <a:extLst>
              <a:ext uri="{FF2B5EF4-FFF2-40B4-BE49-F238E27FC236}">
                <a16:creationId xmlns:a16="http://schemas.microsoft.com/office/drawing/2014/main" id="{BF5BE186-2E96-8C52-9BE5-28776C7A7CF4}"/>
              </a:ext>
            </a:extLst>
          </p:cNvPr>
          <p:cNvSpPr txBox="1">
            <a:spLocks/>
          </p:cNvSpPr>
          <p:nvPr/>
        </p:nvSpPr>
        <p:spPr>
          <a:xfrm>
            <a:off x="248429" y="4514227"/>
            <a:ext cx="7717500" cy="730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ontserrat ExtraBold"/>
              <a:buNone/>
              <a:defRPr sz="5000" b="0" i="0" u="none" strike="noStrike" cap="none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ontserrat ExtraBold"/>
              <a:buNone/>
              <a:defRPr sz="5200" b="0" i="0" u="none" strike="noStrike" cap="none">
                <a:solidFill>
                  <a:srgbClr val="19191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ontserrat ExtraBold"/>
              <a:buNone/>
              <a:defRPr sz="5200" b="0" i="0" u="none" strike="noStrike" cap="none">
                <a:solidFill>
                  <a:srgbClr val="19191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ontserrat ExtraBold"/>
              <a:buNone/>
              <a:defRPr sz="5200" b="0" i="0" u="none" strike="noStrike" cap="none">
                <a:solidFill>
                  <a:srgbClr val="19191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ontserrat ExtraBold"/>
              <a:buNone/>
              <a:defRPr sz="5200" b="0" i="0" u="none" strike="noStrike" cap="none">
                <a:solidFill>
                  <a:srgbClr val="19191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ontserrat ExtraBold"/>
              <a:buNone/>
              <a:defRPr sz="5200" b="0" i="0" u="none" strike="noStrike" cap="none">
                <a:solidFill>
                  <a:srgbClr val="19191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ontserrat ExtraBold"/>
              <a:buNone/>
              <a:defRPr sz="5200" b="0" i="0" u="none" strike="noStrike" cap="none">
                <a:solidFill>
                  <a:srgbClr val="19191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ontserrat ExtraBold"/>
              <a:buNone/>
              <a:defRPr sz="5200" b="0" i="0" u="none" strike="noStrike" cap="none">
                <a:solidFill>
                  <a:srgbClr val="19191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ontserrat ExtraBold"/>
              <a:buNone/>
              <a:defRPr sz="5200" b="0" i="0" u="none" strike="noStrike" cap="none">
                <a:solidFill>
                  <a:srgbClr val="19191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200" b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ОПЕРАТИВНА ПРОГРАМА </a:t>
            </a:r>
            <a:br>
              <a:rPr lang="bg-BG" sz="1200" b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1200" b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„ДОБРО УПРАВЛЕНИЕ“ </a:t>
            </a:r>
            <a:endParaRPr lang="en-US" sz="1200" dirty="0">
              <a:solidFill>
                <a:schemeClr val="bg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1781175" algn="l"/>
              </a:tabLst>
            </a:pPr>
            <a:endParaRPr lang="en-US" sz="1200" dirty="0">
              <a:solidFill>
                <a:schemeClr val="bg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1781175" algn="l"/>
              </a:tabLst>
            </a:pPr>
            <a:r>
              <a:rPr lang="bg-BG" sz="1200" b="1" i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BG05SFOP001-2.025-0006</a:t>
            </a:r>
            <a:endParaRPr lang="en-US" sz="1200" dirty="0">
              <a:solidFill>
                <a:schemeClr val="bg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1781175" algn="l"/>
              </a:tabLst>
            </a:pPr>
            <a:r>
              <a:rPr lang="bg-BG" sz="1200" b="1" i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„Повишаване на гражданското участие в процесите на изпълнение и мониторинг на политиката за подкрепа за личностно развитие на децата и учениците от </a:t>
            </a:r>
            <a:br>
              <a:rPr lang="bg-BG" sz="1200" b="1" i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1200" b="1" i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Софийска област“</a:t>
            </a:r>
            <a:endParaRPr lang="en-GB" sz="1200" b="1" i="1" dirty="0">
              <a:solidFill>
                <a:schemeClr val="bg2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1781175" algn="l"/>
              </a:tabLst>
            </a:pPr>
            <a:r>
              <a:rPr lang="bg-BG" sz="1200" dirty="0"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Целта на проекта е </a:t>
            </a:r>
            <a:r>
              <a:rPr lang="az-Latn-AZ" sz="1200" dirty="0"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да</a:t>
            </a:r>
            <a:r>
              <a:rPr lang="bg-BG" sz="1200" dirty="0"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се</a:t>
            </a:r>
            <a:r>
              <a:rPr lang="az-Latn-AZ" sz="1200" dirty="0"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подобри подготовка</a:t>
            </a:r>
            <a:r>
              <a:rPr lang="bg-BG" sz="1200" dirty="0"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та</a:t>
            </a:r>
            <a:r>
              <a:rPr lang="az-Latn-AZ" sz="1200" dirty="0"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 изпълнение</a:t>
            </a:r>
            <a:r>
              <a:rPr lang="bg-BG" sz="1200" dirty="0"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то</a:t>
            </a:r>
            <a:r>
              <a:rPr lang="az-Latn-AZ" sz="1200" dirty="0"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 Областните стратегии за подкрепа за личностно развитие на децата и учениците от Софийска област</a:t>
            </a:r>
            <a:r>
              <a:rPr lang="bg-BG" sz="1200" dirty="0"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като се</a:t>
            </a:r>
            <a:r>
              <a:rPr lang="az-Latn-AZ" sz="1200" dirty="0"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повиш</a:t>
            </a:r>
            <a:r>
              <a:rPr lang="bg-BG" sz="1200" dirty="0"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</a:t>
            </a:r>
            <a:r>
              <a:rPr lang="az-Latn-AZ" sz="1200" dirty="0"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участие</a:t>
            </a:r>
            <a:r>
              <a:rPr lang="bg-BG" sz="1200" dirty="0"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то на гражданите</a:t>
            </a:r>
            <a:r>
              <a:rPr lang="az-Latn-AZ" sz="1200" dirty="0"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този процес. </a:t>
            </a:r>
            <a:endParaRPr lang="en-US" sz="1200" dirty="0">
              <a:solidFill>
                <a:schemeClr val="bg2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200" dirty="0"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US" sz="1200" dirty="0">
              <a:solidFill>
                <a:schemeClr val="bg2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1781175" algn="l"/>
              </a:tabLst>
            </a:pPr>
            <a:r>
              <a:rPr lang="bg-BG" sz="1200" b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Обща стойност на проекта</a:t>
            </a:r>
            <a:r>
              <a:rPr lang="bg-BG" sz="1200" dirty="0"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59 921,51 лв., от които 50 933, 28  европейско и 8988,23 национално съфинансиране </a:t>
            </a:r>
            <a:endParaRPr lang="en-US" sz="1200" dirty="0">
              <a:solidFill>
                <a:schemeClr val="bg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1781175" algn="l"/>
              </a:tabLst>
            </a:pPr>
            <a:r>
              <a:rPr lang="bg-BG" sz="1200" b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Бенефициент</a:t>
            </a:r>
            <a:r>
              <a:rPr lang="bg-BG" sz="1200" dirty="0"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Сдружение „Център за изследване и анализи“</a:t>
            </a:r>
            <a:endParaRPr lang="en-US" sz="1200" dirty="0">
              <a:solidFill>
                <a:schemeClr val="bg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1781175" algn="l"/>
              </a:tabLst>
            </a:pPr>
            <a:r>
              <a:rPr lang="bg-BG" sz="1200" b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Начална дата на проекта:</a:t>
            </a:r>
            <a:r>
              <a:rPr lang="bg-BG" sz="1200" dirty="0"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12.07.2022 г. </a:t>
            </a:r>
            <a:endParaRPr lang="en-US" sz="1200" dirty="0">
              <a:solidFill>
                <a:schemeClr val="bg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1781175" algn="l"/>
              </a:tabLst>
            </a:pPr>
            <a:r>
              <a:rPr lang="bg-BG" sz="1200" b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Крайна дата на проекта:</a:t>
            </a:r>
            <a:r>
              <a:rPr lang="bg-BG" sz="1200" dirty="0"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12.07.2023г. (12 месеца)</a:t>
            </a:r>
            <a:endParaRPr lang="en-US" sz="1200" dirty="0">
              <a:solidFill>
                <a:schemeClr val="bg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1781175" algn="l"/>
              </a:tabLst>
            </a:pPr>
            <a:endParaRPr lang="en-US" sz="1200" dirty="0">
              <a:solidFill>
                <a:schemeClr val="bg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14682C7-D1B5-4A96-FE91-F31E519A0CDB}"/>
              </a:ext>
            </a:extLst>
          </p:cNvPr>
          <p:cNvSpPr txBox="1">
            <a:spLocks/>
          </p:cNvSpPr>
          <p:nvPr/>
        </p:nvSpPr>
        <p:spPr>
          <a:xfrm>
            <a:off x="0" y="4879155"/>
            <a:ext cx="8817429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bg-BG" sz="1000" i="1" dirty="0">
                <a:solidFill>
                  <a:schemeClr val="bg2">
                    <a:lumMod val="75000"/>
                  </a:schemeClr>
                </a:solidFill>
              </a:rPr>
              <a:t>*Проект BG05SFOP001-2.025-0006 към Оперативна програма добро управление, изпълняван от Центъра за изследвания и анализи (ЦИА)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33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t="11127" b="39109"/>
          <a:stretch/>
        </p:blipFill>
        <p:spPr>
          <a:xfrm>
            <a:off x="692854" y="1226262"/>
            <a:ext cx="6919561" cy="1978258"/>
          </a:xfrm>
          <a:prstGeom prst="round2DiagRect">
            <a:avLst>
              <a:gd name="adj1" fmla="val 16667"/>
              <a:gd name="adj2" fmla="val 0"/>
            </a:avLst>
          </a:prstGeom>
        </p:spPr>
      </p:pic>
      <p:sp>
        <p:nvSpPr>
          <p:cNvPr id="310" name="Google Shape;310;p33"/>
          <p:cNvSpPr txBox="1">
            <a:spLocks noGrp="1"/>
          </p:cNvSpPr>
          <p:nvPr>
            <p:ph type="title"/>
          </p:nvPr>
        </p:nvSpPr>
        <p:spPr>
          <a:xfrm>
            <a:off x="2057100" y="3266600"/>
            <a:ext cx="6373800" cy="14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800" dirty="0">
                <a:solidFill>
                  <a:schemeClr val="dk2"/>
                </a:solidFill>
              </a:rPr>
              <a:t>Дейности по кариерно ориентиране и консултиране като част от общата подкрепа</a:t>
            </a:r>
            <a:endParaRPr sz="2800" dirty="0"/>
          </a:p>
        </p:txBody>
      </p:sp>
      <p:sp>
        <p:nvSpPr>
          <p:cNvPr id="311" name="Google Shape;311;p33"/>
          <p:cNvSpPr/>
          <p:nvPr/>
        </p:nvSpPr>
        <p:spPr>
          <a:xfrm>
            <a:off x="789896" y="3351059"/>
            <a:ext cx="1267200" cy="1267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  <p:sp>
        <p:nvSpPr>
          <p:cNvPr id="312" name="Google Shape;312;p33"/>
          <p:cNvSpPr txBox="1">
            <a:spLocks noGrp="1"/>
          </p:cNvSpPr>
          <p:nvPr>
            <p:ph type="title" idx="2"/>
          </p:nvPr>
        </p:nvSpPr>
        <p:spPr>
          <a:xfrm>
            <a:off x="914075" y="3707150"/>
            <a:ext cx="1018500" cy="5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bg-BG" dirty="0"/>
              <a:t>4</a:t>
            </a:r>
            <a:endParaRPr dirty="0"/>
          </a:p>
        </p:txBody>
      </p:sp>
      <p:sp>
        <p:nvSpPr>
          <p:cNvPr id="313" name="Google Shape;313;p33"/>
          <p:cNvSpPr/>
          <p:nvPr/>
        </p:nvSpPr>
        <p:spPr>
          <a:xfrm flipH="1">
            <a:off x="8561068" y="1644134"/>
            <a:ext cx="1507582" cy="273236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33"/>
          <p:cNvSpPr/>
          <p:nvPr/>
        </p:nvSpPr>
        <p:spPr>
          <a:xfrm flipH="1">
            <a:off x="-417023" y="4804695"/>
            <a:ext cx="1420276" cy="202955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5" name="Google Shape;315;p33"/>
          <p:cNvGrpSpPr/>
          <p:nvPr/>
        </p:nvGrpSpPr>
        <p:grpSpPr>
          <a:xfrm rot="1553403">
            <a:off x="-129310" y="46968"/>
            <a:ext cx="1034387" cy="1121493"/>
            <a:chOff x="406050" y="593000"/>
            <a:chExt cx="2752350" cy="2984125"/>
          </a:xfrm>
        </p:grpSpPr>
        <p:sp>
          <p:nvSpPr>
            <p:cNvPr id="316" name="Google Shape;316;p33"/>
            <p:cNvSpPr/>
            <p:nvPr/>
          </p:nvSpPr>
          <p:spPr>
            <a:xfrm>
              <a:off x="574750" y="593000"/>
              <a:ext cx="2576825" cy="1508400"/>
            </a:xfrm>
            <a:custGeom>
              <a:avLst/>
              <a:gdLst/>
              <a:ahLst/>
              <a:cxnLst/>
              <a:rect l="l" t="t" r="r" b="b"/>
              <a:pathLst>
                <a:path w="103073" h="60336" extrusionOk="0">
                  <a:moveTo>
                    <a:pt x="54621" y="1490"/>
                  </a:moveTo>
                  <a:lnTo>
                    <a:pt x="101157" y="35533"/>
                  </a:lnTo>
                  <a:lnTo>
                    <a:pt x="48390" y="58816"/>
                  </a:lnTo>
                  <a:lnTo>
                    <a:pt x="1854" y="24743"/>
                  </a:lnTo>
                  <a:lnTo>
                    <a:pt x="54621" y="1490"/>
                  </a:lnTo>
                  <a:close/>
                  <a:moveTo>
                    <a:pt x="54439" y="1"/>
                  </a:moveTo>
                  <a:lnTo>
                    <a:pt x="122" y="23952"/>
                  </a:lnTo>
                  <a:lnTo>
                    <a:pt x="0" y="25199"/>
                  </a:lnTo>
                  <a:lnTo>
                    <a:pt x="47904" y="60275"/>
                  </a:lnTo>
                  <a:lnTo>
                    <a:pt x="48633" y="60336"/>
                  </a:lnTo>
                  <a:lnTo>
                    <a:pt x="102920" y="36415"/>
                  </a:lnTo>
                  <a:lnTo>
                    <a:pt x="103072" y="35168"/>
                  </a:lnTo>
                  <a:lnTo>
                    <a:pt x="55169" y="92"/>
                  </a:lnTo>
                  <a:lnTo>
                    <a:pt x="544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3"/>
            <p:cNvSpPr/>
            <p:nvPr/>
          </p:nvSpPr>
          <p:spPr>
            <a:xfrm>
              <a:off x="406050" y="1193325"/>
              <a:ext cx="1394425" cy="2381500"/>
            </a:xfrm>
            <a:custGeom>
              <a:avLst/>
              <a:gdLst/>
              <a:ahLst/>
              <a:cxnLst/>
              <a:rect l="l" t="t" r="r" b="b"/>
              <a:pathLst>
                <a:path w="55777" h="95260" extrusionOk="0">
                  <a:moveTo>
                    <a:pt x="7751" y="1915"/>
                  </a:moveTo>
                  <a:lnTo>
                    <a:pt x="54318" y="35989"/>
                  </a:lnTo>
                  <a:lnTo>
                    <a:pt x="48056" y="93315"/>
                  </a:lnTo>
                  <a:lnTo>
                    <a:pt x="1520" y="59241"/>
                  </a:lnTo>
                  <a:lnTo>
                    <a:pt x="7751" y="1915"/>
                  </a:lnTo>
                  <a:close/>
                  <a:moveTo>
                    <a:pt x="7569" y="0"/>
                  </a:moveTo>
                  <a:lnTo>
                    <a:pt x="6444" y="517"/>
                  </a:lnTo>
                  <a:lnTo>
                    <a:pt x="0" y="59545"/>
                  </a:lnTo>
                  <a:lnTo>
                    <a:pt x="304" y="60183"/>
                  </a:lnTo>
                  <a:lnTo>
                    <a:pt x="48238" y="95260"/>
                  </a:lnTo>
                  <a:lnTo>
                    <a:pt x="49363" y="94713"/>
                  </a:lnTo>
                  <a:lnTo>
                    <a:pt x="55777" y="35715"/>
                  </a:lnTo>
                  <a:lnTo>
                    <a:pt x="55473" y="35077"/>
                  </a:lnTo>
                  <a:lnTo>
                    <a:pt x="75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3"/>
            <p:cNvSpPr/>
            <p:nvPr/>
          </p:nvSpPr>
          <p:spPr>
            <a:xfrm>
              <a:off x="997250" y="1324050"/>
              <a:ext cx="1570725" cy="1521225"/>
            </a:xfrm>
            <a:custGeom>
              <a:avLst/>
              <a:gdLst/>
              <a:ahLst/>
              <a:cxnLst/>
              <a:rect l="l" t="t" r="r" b="b"/>
              <a:pathLst>
                <a:path w="62829" h="60849" extrusionOk="0">
                  <a:moveTo>
                    <a:pt x="31418" y="0"/>
                  </a:moveTo>
                  <a:cubicBezTo>
                    <a:pt x="27260" y="0"/>
                    <a:pt x="23081" y="852"/>
                    <a:pt x="19150" y="2583"/>
                  </a:cubicBezTo>
                  <a:cubicBezTo>
                    <a:pt x="9180" y="6929"/>
                    <a:pt x="2341" y="16322"/>
                    <a:pt x="1186" y="27112"/>
                  </a:cubicBezTo>
                  <a:cubicBezTo>
                    <a:pt x="0" y="37903"/>
                    <a:pt x="4681" y="48541"/>
                    <a:pt x="13435" y="54954"/>
                  </a:cubicBezTo>
                  <a:cubicBezTo>
                    <a:pt x="18749" y="58852"/>
                    <a:pt x="25064" y="60848"/>
                    <a:pt x="31424" y="60848"/>
                  </a:cubicBezTo>
                  <a:cubicBezTo>
                    <a:pt x="35578" y="60848"/>
                    <a:pt x="39752" y="59997"/>
                    <a:pt x="43679" y="58268"/>
                  </a:cubicBezTo>
                  <a:cubicBezTo>
                    <a:pt x="53649" y="53891"/>
                    <a:pt x="60488" y="44529"/>
                    <a:pt x="61673" y="33738"/>
                  </a:cubicBezTo>
                  <a:cubicBezTo>
                    <a:pt x="62828" y="22887"/>
                    <a:pt x="58178" y="12309"/>
                    <a:pt x="49393" y="5866"/>
                  </a:cubicBezTo>
                  <a:cubicBezTo>
                    <a:pt x="44083" y="1989"/>
                    <a:pt x="37774" y="0"/>
                    <a:pt x="314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3"/>
            <p:cNvSpPr/>
            <p:nvPr/>
          </p:nvSpPr>
          <p:spPr>
            <a:xfrm>
              <a:off x="406050" y="593000"/>
              <a:ext cx="2752350" cy="2984125"/>
            </a:xfrm>
            <a:custGeom>
              <a:avLst/>
              <a:gdLst/>
              <a:ahLst/>
              <a:cxnLst/>
              <a:rect l="l" t="t" r="r" b="b"/>
              <a:pathLst>
                <a:path w="110094" h="119365" extrusionOk="0">
                  <a:moveTo>
                    <a:pt x="61369" y="1490"/>
                  </a:moveTo>
                  <a:lnTo>
                    <a:pt x="108604" y="36050"/>
                  </a:lnTo>
                  <a:lnTo>
                    <a:pt x="102282" y="94227"/>
                  </a:lnTo>
                  <a:lnTo>
                    <a:pt x="48755" y="117844"/>
                  </a:lnTo>
                  <a:lnTo>
                    <a:pt x="1520" y="83254"/>
                  </a:lnTo>
                  <a:lnTo>
                    <a:pt x="7843" y="25077"/>
                  </a:lnTo>
                  <a:lnTo>
                    <a:pt x="61369" y="1490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58"/>
                  </a:lnTo>
                  <a:lnTo>
                    <a:pt x="304" y="84196"/>
                  </a:lnTo>
                  <a:lnTo>
                    <a:pt x="48238" y="119273"/>
                  </a:lnTo>
                  <a:lnTo>
                    <a:pt x="48938" y="119364"/>
                  </a:lnTo>
                  <a:lnTo>
                    <a:pt x="103255" y="95382"/>
                  </a:lnTo>
                  <a:lnTo>
                    <a:pt x="103650" y="94804"/>
                  </a:lnTo>
                  <a:lnTo>
                    <a:pt x="110094" y="35807"/>
                  </a:lnTo>
                  <a:lnTo>
                    <a:pt x="109790" y="35168"/>
                  </a:lnTo>
                  <a:lnTo>
                    <a:pt x="61856" y="92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3"/>
            <p:cNvSpPr/>
            <p:nvPr/>
          </p:nvSpPr>
          <p:spPr>
            <a:xfrm>
              <a:off x="406050" y="593000"/>
              <a:ext cx="1554000" cy="2107200"/>
            </a:xfrm>
            <a:custGeom>
              <a:avLst/>
              <a:gdLst/>
              <a:ahLst/>
              <a:cxnLst/>
              <a:rect l="l" t="t" r="r" b="b"/>
              <a:pathLst>
                <a:path w="62160" h="84288" extrusionOk="0">
                  <a:moveTo>
                    <a:pt x="60609" y="1824"/>
                  </a:moveTo>
                  <a:lnTo>
                    <a:pt x="54378" y="59181"/>
                  </a:lnTo>
                  <a:lnTo>
                    <a:pt x="1611" y="82464"/>
                  </a:lnTo>
                  <a:lnTo>
                    <a:pt x="7843" y="25077"/>
                  </a:lnTo>
                  <a:lnTo>
                    <a:pt x="60609" y="1824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28"/>
                  </a:lnTo>
                  <a:lnTo>
                    <a:pt x="1034" y="84288"/>
                  </a:lnTo>
                  <a:lnTo>
                    <a:pt x="55321" y="60336"/>
                  </a:lnTo>
                  <a:lnTo>
                    <a:pt x="55746" y="59789"/>
                  </a:lnTo>
                  <a:lnTo>
                    <a:pt x="62160" y="761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rgbClr val="0E55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3"/>
            <p:cNvSpPr/>
            <p:nvPr/>
          </p:nvSpPr>
          <p:spPr>
            <a:xfrm>
              <a:off x="413650" y="2068700"/>
              <a:ext cx="2577575" cy="1508425"/>
            </a:xfrm>
            <a:custGeom>
              <a:avLst/>
              <a:gdLst/>
              <a:ahLst/>
              <a:cxnLst/>
              <a:rect l="l" t="t" r="r" b="b"/>
              <a:pathLst>
                <a:path w="103103" h="60337" extrusionOk="0">
                  <a:moveTo>
                    <a:pt x="54682" y="1429"/>
                  </a:moveTo>
                  <a:lnTo>
                    <a:pt x="101218" y="35503"/>
                  </a:lnTo>
                  <a:lnTo>
                    <a:pt x="48451" y="58816"/>
                  </a:lnTo>
                  <a:lnTo>
                    <a:pt x="1885" y="24773"/>
                  </a:lnTo>
                  <a:lnTo>
                    <a:pt x="54682" y="1429"/>
                  </a:lnTo>
                  <a:close/>
                  <a:moveTo>
                    <a:pt x="54470" y="1"/>
                  </a:moveTo>
                  <a:lnTo>
                    <a:pt x="152" y="23922"/>
                  </a:lnTo>
                  <a:lnTo>
                    <a:pt x="0" y="25168"/>
                  </a:lnTo>
                  <a:lnTo>
                    <a:pt x="47934" y="60245"/>
                  </a:lnTo>
                  <a:lnTo>
                    <a:pt x="48634" y="60336"/>
                  </a:lnTo>
                  <a:lnTo>
                    <a:pt x="102951" y="36384"/>
                  </a:lnTo>
                  <a:lnTo>
                    <a:pt x="103103" y="35138"/>
                  </a:lnTo>
                  <a:lnTo>
                    <a:pt x="55169" y="62"/>
                  </a:lnTo>
                  <a:lnTo>
                    <a:pt x="544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" name="Google Shape;322;p33"/>
          <p:cNvGrpSpPr/>
          <p:nvPr/>
        </p:nvGrpSpPr>
        <p:grpSpPr>
          <a:xfrm>
            <a:off x="8125489" y="4396925"/>
            <a:ext cx="1018507" cy="1018507"/>
            <a:chOff x="7731858" y="-8"/>
            <a:chExt cx="1397513" cy="1397513"/>
          </a:xfrm>
        </p:grpSpPr>
        <p:sp>
          <p:nvSpPr>
            <p:cNvPr id="323" name="Google Shape;323;p33"/>
            <p:cNvSpPr/>
            <p:nvPr/>
          </p:nvSpPr>
          <p:spPr>
            <a:xfrm>
              <a:off x="7862275" y="130275"/>
              <a:ext cx="1137000" cy="113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4" name="Google Shape;324;p33"/>
            <p:cNvGrpSpPr/>
            <p:nvPr/>
          </p:nvGrpSpPr>
          <p:grpSpPr>
            <a:xfrm>
              <a:off x="7731858" y="-8"/>
              <a:ext cx="1397513" cy="1397513"/>
              <a:chOff x="6125050" y="304020"/>
              <a:chExt cx="1608000" cy="1608000"/>
            </a:xfrm>
          </p:grpSpPr>
          <p:sp>
            <p:nvSpPr>
              <p:cNvPr id="325" name="Google Shape;325;p33"/>
              <p:cNvSpPr/>
              <p:nvPr/>
            </p:nvSpPr>
            <p:spPr>
              <a:xfrm rot="2700000">
                <a:off x="6360536" y="539506"/>
                <a:ext cx="1137028" cy="1137028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33"/>
              <p:cNvSpPr/>
              <p:nvPr/>
            </p:nvSpPr>
            <p:spPr>
              <a:xfrm>
                <a:off x="6360536" y="539506"/>
                <a:ext cx="1137000" cy="1137000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CD1660A-B448-B517-169D-D2899D023838}"/>
              </a:ext>
            </a:extLst>
          </p:cNvPr>
          <p:cNvSpPr txBox="1">
            <a:spLocks/>
          </p:cNvSpPr>
          <p:nvPr/>
        </p:nvSpPr>
        <p:spPr>
          <a:xfrm>
            <a:off x="424542" y="4752164"/>
            <a:ext cx="8719458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bg-BG" sz="900" i="1" dirty="0">
                <a:solidFill>
                  <a:schemeClr val="bg2">
                    <a:lumMod val="75000"/>
                  </a:schemeClr>
                </a:solidFill>
              </a:rPr>
              <a:t>*Проект BG05SFOP001-2.025-0006 към Оперативна програма добро управление, изпълняван от Центъра за изследвания и анализи (ЦИА)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7CC30C-4BF2-6F45-B036-ED9A05D942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62" y="179476"/>
            <a:ext cx="815913" cy="85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499C27-60EB-B385-EFA6-43FD5387DF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945" y="138500"/>
            <a:ext cx="1256214" cy="957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ÑÐµÐ½ÑÑÑ Ð·Ð° Ð¸Ð·ÑÐ»ÐµÐ´Ð²Ð°Ð½Ð¸Ñ Ð¸ Ð°Ð½Ð°Ð»Ð¸Ð·Ð¸">
            <a:extLst>
              <a:ext uri="{FF2B5EF4-FFF2-40B4-BE49-F238E27FC236}">
                <a16:creationId xmlns:a16="http://schemas.microsoft.com/office/drawing/2014/main" id="{12A72B13-3BF5-8313-0EAD-C36AB9F439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331" y="227471"/>
            <a:ext cx="903158" cy="886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66373F8C-022A-C1FE-9F7C-4DB38C7DD4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4003822"/>
              </p:ext>
            </p:extLst>
          </p:nvPr>
        </p:nvGraphicFramePr>
        <p:xfrm>
          <a:off x="307468" y="824593"/>
          <a:ext cx="5325889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E5D349F-3620-3109-B77F-74695EB341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572625"/>
              </p:ext>
            </p:extLst>
          </p:nvPr>
        </p:nvGraphicFramePr>
        <p:xfrm>
          <a:off x="5576206" y="661307"/>
          <a:ext cx="3796393" cy="4163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D6A037-436D-7251-7A11-965C5252409B}"/>
              </a:ext>
            </a:extLst>
          </p:cNvPr>
          <p:cNvSpPr txBox="1">
            <a:spLocks/>
          </p:cNvSpPr>
          <p:nvPr/>
        </p:nvSpPr>
        <p:spPr>
          <a:xfrm>
            <a:off x="424542" y="4825093"/>
            <a:ext cx="8637815" cy="29219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bg-BG" sz="900" i="1" dirty="0">
                <a:solidFill>
                  <a:schemeClr val="bg2">
                    <a:lumMod val="75000"/>
                  </a:schemeClr>
                </a:solidFill>
              </a:rPr>
              <a:t>*Проект BG05SFOP001-2.025-0006 към Оперативна програма добро управление, изпълняван от Центъра за изследвания и анализи (ЦИА)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A195A6-56C1-2103-268E-21721FF316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64" y="86421"/>
            <a:ext cx="815913" cy="85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83C743-BDA4-15C6-C81C-867BF16D4B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963" y="86422"/>
            <a:ext cx="1118486" cy="852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Image result for ÑÐµÐ½ÑÑÑ Ð·Ð° Ð¸Ð·ÑÐ»ÐµÐ´Ð²Ð°Ð½Ð¸Ñ Ð¸ Ð°Ð½Ð°Ð»Ð¸Ð·Ð¸">
            <a:extLst>
              <a:ext uri="{FF2B5EF4-FFF2-40B4-BE49-F238E27FC236}">
                <a16:creationId xmlns:a16="http://schemas.microsoft.com/office/drawing/2014/main" id="{5671CF05-0A75-2476-F532-C65BFCC4DC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466" y="86421"/>
            <a:ext cx="726789" cy="7137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912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37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t="18871" b="31218"/>
          <a:stretch/>
        </p:blipFill>
        <p:spPr>
          <a:xfrm>
            <a:off x="236551" y="1541540"/>
            <a:ext cx="6600779" cy="1659477"/>
          </a:xfrm>
          <a:prstGeom prst="round2DiagRect">
            <a:avLst>
              <a:gd name="adj1" fmla="val 16667"/>
              <a:gd name="adj2" fmla="val 0"/>
            </a:avLst>
          </a:prstGeom>
        </p:spPr>
      </p:pic>
      <p:sp>
        <p:nvSpPr>
          <p:cNvPr id="386" name="Google Shape;386;p37"/>
          <p:cNvSpPr txBox="1">
            <a:spLocks noGrp="1"/>
          </p:cNvSpPr>
          <p:nvPr>
            <p:ph type="title"/>
          </p:nvPr>
        </p:nvSpPr>
        <p:spPr>
          <a:xfrm>
            <a:off x="2057100" y="3266600"/>
            <a:ext cx="6373800" cy="14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bg2"/>
                </a:solidFill>
              </a:rPr>
              <a:t>Подготовка на </a:t>
            </a:r>
            <a:r>
              <a:rPr lang="ru-RU" sz="2000" dirty="0" err="1">
                <a:solidFill>
                  <a:schemeClr val="bg2"/>
                </a:solidFill>
              </a:rPr>
              <a:t>педагогическите</a:t>
            </a:r>
            <a:r>
              <a:rPr lang="ru-RU" sz="2000" dirty="0">
                <a:solidFill>
                  <a:schemeClr val="bg2"/>
                </a:solidFill>
              </a:rPr>
              <a:t> </a:t>
            </a:r>
            <a:r>
              <a:rPr lang="ru-RU" sz="2000" dirty="0" err="1">
                <a:solidFill>
                  <a:schemeClr val="bg2"/>
                </a:solidFill>
              </a:rPr>
              <a:t>специалисти</a:t>
            </a:r>
            <a:r>
              <a:rPr lang="ru-RU" sz="2000" dirty="0">
                <a:solidFill>
                  <a:schemeClr val="bg2"/>
                </a:solidFill>
              </a:rPr>
              <a:t> за </a:t>
            </a:r>
            <a:r>
              <a:rPr lang="ru-RU" sz="2000" dirty="0" err="1">
                <a:solidFill>
                  <a:schemeClr val="bg2"/>
                </a:solidFill>
              </a:rPr>
              <a:t>предотвратяване</a:t>
            </a:r>
            <a:r>
              <a:rPr lang="ru-RU" sz="2000" dirty="0">
                <a:solidFill>
                  <a:schemeClr val="bg2"/>
                </a:solidFill>
              </a:rPr>
              <a:t> на </a:t>
            </a:r>
            <a:r>
              <a:rPr lang="ru-RU" sz="2000" dirty="0" err="1">
                <a:solidFill>
                  <a:schemeClr val="bg2"/>
                </a:solidFill>
              </a:rPr>
              <a:t>ранното</a:t>
            </a:r>
            <a:r>
              <a:rPr lang="ru-RU" sz="2000" dirty="0">
                <a:solidFill>
                  <a:schemeClr val="bg2"/>
                </a:solidFill>
              </a:rPr>
              <a:t> </a:t>
            </a:r>
            <a:r>
              <a:rPr lang="ru-RU" sz="2000" dirty="0" err="1">
                <a:solidFill>
                  <a:schemeClr val="bg2"/>
                </a:solidFill>
              </a:rPr>
              <a:t>напускане</a:t>
            </a:r>
            <a:r>
              <a:rPr lang="ru-RU" sz="2000" dirty="0">
                <a:solidFill>
                  <a:schemeClr val="bg2"/>
                </a:solidFill>
              </a:rPr>
              <a:t> и риска от </a:t>
            </a:r>
            <a:r>
              <a:rPr lang="ru-RU" sz="2000" dirty="0" err="1">
                <a:solidFill>
                  <a:schemeClr val="bg2"/>
                </a:solidFill>
              </a:rPr>
              <a:t>ранно</a:t>
            </a:r>
            <a:r>
              <a:rPr lang="ru-RU" sz="2000" dirty="0">
                <a:solidFill>
                  <a:schemeClr val="bg2"/>
                </a:solidFill>
              </a:rPr>
              <a:t> </a:t>
            </a:r>
            <a:r>
              <a:rPr lang="ru-RU" sz="2000" dirty="0" err="1">
                <a:solidFill>
                  <a:schemeClr val="bg2"/>
                </a:solidFill>
              </a:rPr>
              <a:t>напускане</a:t>
            </a:r>
            <a:r>
              <a:rPr lang="ru-RU" sz="2000" dirty="0">
                <a:solidFill>
                  <a:schemeClr val="bg2"/>
                </a:solidFill>
              </a:rPr>
              <a:t> на </a:t>
            </a:r>
            <a:r>
              <a:rPr lang="ru-RU" sz="2000" dirty="0" err="1">
                <a:solidFill>
                  <a:schemeClr val="bg2"/>
                </a:solidFill>
              </a:rPr>
              <a:t>училищното</a:t>
            </a:r>
            <a:r>
              <a:rPr lang="ru-RU" sz="2000" dirty="0">
                <a:solidFill>
                  <a:schemeClr val="bg2"/>
                </a:solidFill>
              </a:rPr>
              <a:t> образование </a:t>
            </a:r>
            <a:endParaRPr sz="2000" dirty="0">
              <a:solidFill>
                <a:schemeClr val="bg2"/>
              </a:solidFill>
            </a:endParaRPr>
          </a:p>
        </p:txBody>
      </p:sp>
      <p:sp>
        <p:nvSpPr>
          <p:cNvPr id="387" name="Google Shape;387;p37"/>
          <p:cNvSpPr/>
          <p:nvPr/>
        </p:nvSpPr>
        <p:spPr>
          <a:xfrm>
            <a:off x="789896" y="3351059"/>
            <a:ext cx="1267200" cy="1267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  <p:sp>
        <p:nvSpPr>
          <p:cNvPr id="388" name="Google Shape;388;p37"/>
          <p:cNvSpPr txBox="1">
            <a:spLocks noGrp="1"/>
          </p:cNvSpPr>
          <p:nvPr>
            <p:ph type="title" idx="2"/>
          </p:nvPr>
        </p:nvSpPr>
        <p:spPr>
          <a:xfrm>
            <a:off x="914075" y="3707150"/>
            <a:ext cx="1018500" cy="5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389" name="Google Shape;389;p37"/>
          <p:cNvSpPr/>
          <p:nvPr/>
        </p:nvSpPr>
        <p:spPr>
          <a:xfrm flipH="1">
            <a:off x="8561068" y="1644134"/>
            <a:ext cx="1507582" cy="273236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37"/>
          <p:cNvSpPr/>
          <p:nvPr/>
        </p:nvSpPr>
        <p:spPr>
          <a:xfrm flipH="1">
            <a:off x="-417023" y="4804695"/>
            <a:ext cx="1420276" cy="202955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7"/>
          <p:cNvGrpSpPr/>
          <p:nvPr/>
        </p:nvGrpSpPr>
        <p:grpSpPr>
          <a:xfrm rot="1553403">
            <a:off x="-129310" y="46968"/>
            <a:ext cx="1034387" cy="1121493"/>
            <a:chOff x="406050" y="593000"/>
            <a:chExt cx="2752350" cy="2984125"/>
          </a:xfrm>
        </p:grpSpPr>
        <p:sp>
          <p:nvSpPr>
            <p:cNvPr id="392" name="Google Shape;392;p37"/>
            <p:cNvSpPr/>
            <p:nvPr/>
          </p:nvSpPr>
          <p:spPr>
            <a:xfrm>
              <a:off x="574750" y="593000"/>
              <a:ext cx="2576825" cy="1508400"/>
            </a:xfrm>
            <a:custGeom>
              <a:avLst/>
              <a:gdLst/>
              <a:ahLst/>
              <a:cxnLst/>
              <a:rect l="l" t="t" r="r" b="b"/>
              <a:pathLst>
                <a:path w="103073" h="60336" extrusionOk="0">
                  <a:moveTo>
                    <a:pt x="54621" y="1490"/>
                  </a:moveTo>
                  <a:lnTo>
                    <a:pt x="101157" y="35533"/>
                  </a:lnTo>
                  <a:lnTo>
                    <a:pt x="48390" y="58816"/>
                  </a:lnTo>
                  <a:lnTo>
                    <a:pt x="1854" y="24743"/>
                  </a:lnTo>
                  <a:lnTo>
                    <a:pt x="54621" y="1490"/>
                  </a:lnTo>
                  <a:close/>
                  <a:moveTo>
                    <a:pt x="54439" y="1"/>
                  </a:moveTo>
                  <a:lnTo>
                    <a:pt x="122" y="23952"/>
                  </a:lnTo>
                  <a:lnTo>
                    <a:pt x="0" y="25199"/>
                  </a:lnTo>
                  <a:lnTo>
                    <a:pt x="47904" y="60275"/>
                  </a:lnTo>
                  <a:lnTo>
                    <a:pt x="48633" y="60336"/>
                  </a:lnTo>
                  <a:lnTo>
                    <a:pt x="102920" y="36415"/>
                  </a:lnTo>
                  <a:lnTo>
                    <a:pt x="103072" y="35168"/>
                  </a:lnTo>
                  <a:lnTo>
                    <a:pt x="55169" y="92"/>
                  </a:lnTo>
                  <a:lnTo>
                    <a:pt x="544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7"/>
            <p:cNvSpPr/>
            <p:nvPr/>
          </p:nvSpPr>
          <p:spPr>
            <a:xfrm>
              <a:off x="406050" y="1193325"/>
              <a:ext cx="1394425" cy="2381500"/>
            </a:xfrm>
            <a:custGeom>
              <a:avLst/>
              <a:gdLst/>
              <a:ahLst/>
              <a:cxnLst/>
              <a:rect l="l" t="t" r="r" b="b"/>
              <a:pathLst>
                <a:path w="55777" h="95260" extrusionOk="0">
                  <a:moveTo>
                    <a:pt x="7751" y="1915"/>
                  </a:moveTo>
                  <a:lnTo>
                    <a:pt x="54318" y="35989"/>
                  </a:lnTo>
                  <a:lnTo>
                    <a:pt x="48056" y="93315"/>
                  </a:lnTo>
                  <a:lnTo>
                    <a:pt x="1520" y="59241"/>
                  </a:lnTo>
                  <a:lnTo>
                    <a:pt x="7751" y="1915"/>
                  </a:lnTo>
                  <a:close/>
                  <a:moveTo>
                    <a:pt x="7569" y="0"/>
                  </a:moveTo>
                  <a:lnTo>
                    <a:pt x="6444" y="517"/>
                  </a:lnTo>
                  <a:lnTo>
                    <a:pt x="0" y="59545"/>
                  </a:lnTo>
                  <a:lnTo>
                    <a:pt x="304" y="60183"/>
                  </a:lnTo>
                  <a:lnTo>
                    <a:pt x="48238" y="95260"/>
                  </a:lnTo>
                  <a:lnTo>
                    <a:pt x="49363" y="94713"/>
                  </a:lnTo>
                  <a:lnTo>
                    <a:pt x="55777" y="35715"/>
                  </a:lnTo>
                  <a:lnTo>
                    <a:pt x="55473" y="35077"/>
                  </a:lnTo>
                  <a:lnTo>
                    <a:pt x="75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7"/>
            <p:cNvSpPr/>
            <p:nvPr/>
          </p:nvSpPr>
          <p:spPr>
            <a:xfrm>
              <a:off x="997250" y="1324050"/>
              <a:ext cx="1570725" cy="1521225"/>
            </a:xfrm>
            <a:custGeom>
              <a:avLst/>
              <a:gdLst/>
              <a:ahLst/>
              <a:cxnLst/>
              <a:rect l="l" t="t" r="r" b="b"/>
              <a:pathLst>
                <a:path w="62829" h="60849" extrusionOk="0">
                  <a:moveTo>
                    <a:pt x="31418" y="0"/>
                  </a:moveTo>
                  <a:cubicBezTo>
                    <a:pt x="27260" y="0"/>
                    <a:pt x="23081" y="852"/>
                    <a:pt x="19150" y="2583"/>
                  </a:cubicBezTo>
                  <a:cubicBezTo>
                    <a:pt x="9180" y="6929"/>
                    <a:pt x="2341" y="16322"/>
                    <a:pt x="1186" y="27112"/>
                  </a:cubicBezTo>
                  <a:cubicBezTo>
                    <a:pt x="0" y="37903"/>
                    <a:pt x="4681" y="48541"/>
                    <a:pt x="13435" y="54954"/>
                  </a:cubicBezTo>
                  <a:cubicBezTo>
                    <a:pt x="18749" y="58852"/>
                    <a:pt x="25064" y="60848"/>
                    <a:pt x="31424" y="60848"/>
                  </a:cubicBezTo>
                  <a:cubicBezTo>
                    <a:pt x="35578" y="60848"/>
                    <a:pt x="39752" y="59997"/>
                    <a:pt x="43679" y="58268"/>
                  </a:cubicBezTo>
                  <a:cubicBezTo>
                    <a:pt x="53649" y="53891"/>
                    <a:pt x="60488" y="44529"/>
                    <a:pt x="61673" y="33738"/>
                  </a:cubicBezTo>
                  <a:cubicBezTo>
                    <a:pt x="62828" y="22887"/>
                    <a:pt x="58178" y="12309"/>
                    <a:pt x="49393" y="5866"/>
                  </a:cubicBezTo>
                  <a:cubicBezTo>
                    <a:pt x="44083" y="1989"/>
                    <a:pt x="37774" y="0"/>
                    <a:pt x="314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7"/>
            <p:cNvSpPr/>
            <p:nvPr/>
          </p:nvSpPr>
          <p:spPr>
            <a:xfrm>
              <a:off x="406050" y="593000"/>
              <a:ext cx="2752350" cy="2984125"/>
            </a:xfrm>
            <a:custGeom>
              <a:avLst/>
              <a:gdLst/>
              <a:ahLst/>
              <a:cxnLst/>
              <a:rect l="l" t="t" r="r" b="b"/>
              <a:pathLst>
                <a:path w="110094" h="119365" extrusionOk="0">
                  <a:moveTo>
                    <a:pt x="61369" y="1490"/>
                  </a:moveTo>
                  <a:lnTo>
                    <a:pt x="108604" y="36050"/>
                  </a:lnTo>
                  <a:lnTo>
                    <a:pt x="102282" y="94227"/>
                  </a:lnTo>
                  <a:lnTo>
                    <a:pt x="48755" y="117844"/>
                  </a:lnTo>
                  <a:lnTo>
                    <a:pt x="1520" y="83254"/>
                  </a:lnTo>
                  <a:lnTo>
                    <a:pt x="7843" y="25077"/>
                  </a:lnTo>
                  <a:lnTo>
                    <a:pt x="61369" y="1490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58"/>
                  </a:lnTo>
                  <a:lnTo>
                    <a:pt x="304" y="84196"/>
                  </a:lnTo>
                  <a:lnTo>
                    <a:pt x="48238" y="119273"/>
                  </a:lnTo>
                  <a:lnTo>
                    <a:pt x="48938" y="119364"/>
                  </a:lnTo>
                  <a:lnTo>
                    <a:pt x="103255" y="95382"/>
                  </a:lnTo>
                  <a:lnTo>
                    <a:pt x="103650" y="94804"/>
                  </a:lnTo>
                  <a:lnTo>
                    <a:pt x="110094" y="35807"/>
                  </a:lnTo>
                  <a:lnTo>
                    <a:pt x="109790" y="35168"/>
                  </a:lnTo>
                  <a:lnTo>
                    <a:pt x="61856" y="92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7"/>
            <p:cNvSpPr/>
            <p:nvPr/>
          </p:nvSpPr>
          <p:spPr>
            <a:xfrm>
              <a:off x="406050" y="593000"/>
              <a:ext cx="1554000" cy="2107200"/>
            </a:xfrm>
            <a:custGeom>
              <a:avLst/>
              <a:gdLst/>
              <a:ahLst/>
              <a:cxnLst/>
              <a:rect l="l" t="t" r="r" b="b"/>
              <a:pathLst>
                <a:path w="62160" h="84288" extrusionOk="0">
                  <a:moveTo>
                    <a:pt x="60609" y="1824"/>
                  </a:moveTo>
                  <a:lnTo>
                    <a:pt x="54378" y="59181"/>
                  </a:lnTo>
                  <a:lnTo>
                    <a:pt x="1611" y="82464"/>
                  </a:lnTo>
                  <a:lnTo>
                    <a:pt x="7843" y="25077"/>
                  </a:lnTo>
                  <a:lnTo>
                    <a:pt x="60609" y="1824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28"/>
                  </a:lnTo>
                  <a:lnTo>
                    <a:pt x="1034" y="84288"/>
                  </a:lnTo>
                  <a:lnTo>
                    <a:pt x="55321" y="60336"/>
                  </a:lnTo>
                  <a:lnTo>
                    <a:pt x="55746" y="59789"/>
                  </a:lnTo>
                  <a:lnTo>
                    <a:pt x="62160" y="761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rgbClr val="0E55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7"/>
            <p:cNvSpPr/>
            <p:nvPr/>
          </p:nvSpPr>
          <p:spPr>
            <a:xfrm>
              <a:off x="413650" y="2068700"/>
              <a:ext cx="2577575" cy="1508425"/>
            </a:xfrm>
            <a:custGeom>
              <a:avLst/>
              <a:gdLst/>
              <a:ahLst/>
              <a:cxnLst/>
              <a:rect l="l" t="t" r="r" b="b"/>
              <a:pathLst>
                <a:path w="103103" h="60337" extrusionOk="0">
                  <a:moveTo>
                    <a:pt x="54682" y="1429"/>
                  </a:moveTo>
                  <a:lnTo>
                    <a:pt x="101218" y="35503"/>
                  </a:lnTo>
                  <a:lnTo>
                    <a:pt x="48451" y="58816"/>
                  </a:lnTo>
                  <a:lnTo>
                    <a:pt x="1885" y="24773"/>
                  </a:lnTo>
                  <a:lnTo>
                    <a:pt x="54682" y="1429"/>
                  </a:lnTo>
                  <a:close/>
                  <a:moveTo>
                    <a:pt x="54470" y="1"/>
                  </a:moveTo>
                  <a:lnTo>
                    <a:pt x="152" y="23922"/>
                  </a:lnTo>
                  <a:lnTo>
                    <a:pt x="0" y="25168"/>
                  </a:lnTo>
                  <a:lnTo>
                    <a:pt x="47934" y="60245"/>
                  </a:lnTo>
                  <a:lnTo>
                    <a:pt x="48634" y="60336"/>
                  </a:lnTo>
                  <a:lnTo>
                    <a:pt x="102951" y="36384"/>
                  </a:lnTo>
                  <a:lnTo>
                    <a:pt x="103103" y="35138"/>
                  </a:lnTo>
                  <a:lnTo>
                    <a:pt x="55169" y="62"/>
                  </a:lnTo>
                  <a:lnTo>
                    <a:pt x="544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8" name="Google Shape;398;p37"/>
          <p:cNvGrpSpPr/>
          <p:nvPr/>
        </p:nvGrpSpPr>
        <p:grpSpPr>
          <a:xfrm>
            <a:off x="8125489" y="4396925"/>
            <a:ext cx="1018507" cy="1018507"/>
            <a:chOff x="7731858" y="-8"/>
            <a:chExt cx="1397513" cy="1397513"/>
          </a:xfrm>
        </p:grpSpPr>
        <p:sp>
          <p:nvSpPr>
            <p:cNvPr id="399" name="Google Shape;399;p37"/>
            <p:cNvSpPr/>
            <p:nvPr/>
          </p:nvSpPr>
          <p:spPr>
            <a:xfrm>
              <a:off x="7862275" y="130275"/>
              <a:ext cx="1137000" cy="113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0" name="Google Shape;400;p37"/>
            <p:cNvGrpSpPr/>
            <p:nvPr/>
          </p:nvGrpSpPr>
          <p:grpSpPr>
            <a:xfrm>
              <a:off x="7731858" y="-8"/>
              <a:ext cx="1397513" cy="1397513"/>
              <a:chOff x="6125050" y="304020"/>
              <a:chExt cx="1608000" cy="1608000"/>
            </a:xfrm>
          </p:grpSpPr>
          <p:sp>
            <p:nvSpPr>
              <p:cNvPr id="401" name="Google Shape;401;p37"/>
              <p:cNvSpPr/>
              <p:nvPr/>
            </p:nvSpPr>
            <p:spPr>
              <a:xfrm rot="2700000">
                <a:off x="6360536" y="539506"/>
                <a:ext cx="1137028" cy="1137028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7"/>
              <p:cNvSpPr/>
              <p:nvPr/>
            </p:nvSpPr>
            <p:spPr>
              <a:xfrm>
                <a:off x="6360536" y="539506"/>
                <a:ext cx="1137000" cy="1137000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941AED0-7CC6-8122-6247-982DECE528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62" y="179476"/>
            <a:ext cx="815913" cy="85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4FBFA9-53A4-C508-27E5-29D2E7422F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786" y="20364"/>
            <a:ext cx="1256214" cy="957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Image result for ÑÐµÐ½ÑÑÑ Ð·Ð° Ð¸Ð·ÑÐ»ÐµÐ´Ð²Ð°Ð½Ð¸Ñ Ð¸ Ð°Ð½Ð°Ð»Ð¸Ð·Ð¸">
            <a:extLst>
              <a:ext uri="{FF2B5EF4-FFF2-40B4-BE49-F238E27FC236}">
                <a16:creationId xmlns:a16="http://schemas.microsoft.com/office/drawing/2014/main" id="{58A06175-9E71-47DA-EA56-278EC08BB9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488" y="145177"/>
            <a:ext cx="903158" cy="88692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0539EE57-EEA6-D376-A5D1-7795BEAB2459}"/>
              </a:ext>
            </a:extLst>
          </p:cNvPr>
          <p:cNvSpPr txBox="1">
            <a:spLocks/>
          </p:cNvSpPr>
          <p:nvPr/>
        </p:nvSpPr>
        <p:spPr>
          <a:xfrm>
            <a:off x="236551" y="4706644"/>
            <a:ext cx="8637815" cy="29219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bg-BG" sz="900" i="1" dirty="0">
                <a:solidFill>
                  <a:schemeClr val="bg2">
                    <a:lumMod val="75000"/>
                  </a:schemeClr>
                </a:solidFill>
              </a:rPr>
              <a:t>*Проект BG05SFOP001-2.025-0006 към Оперативна програма добро управление, изпълняван от Центъра за изследвания и анализи (ЦИА)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832ECBC-CF0F-1540-0378-36B27706D9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1524543"/>
              </p:ext>
            </p:extLst>
          </p:nvPr>
        </p:nvGraphicFramePr>
        <p:xfrm>
          <a:off x="434405" y="680557"/>
          <a:ext cx="4942938" cy="4034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CA6A865-56E7-9B52-67CD-E77BB89E1C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6278445"/>
              </p:ext>
            </p:extLst>
          </p:nvPr>
        </p:nvGraphicFramePr>
        <p:xfrm>
          <a:off x="6019059" y="680557"/>
          <a:ext cx="2904505" cy="3782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999251-41C6-A299-B7D9-D2529468BD68}"/>
              </a:ext>
            </a:extLst>
          </p:cNvPr>
          <p:cNvSpPr txBox="1">
            <a:spLocks/>
          </p:cNvSpPr>
          <p:nvPr/>
        </p:nvSpPr>
        <p:spPr>
          <a:xfrm>
            <a:off x="105761" y="4857194"/>
            <a:ext cx="8637815" cy="29219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bg-BG" sz="900" i="1" dirty="0">
                <a:solidFill>
                  <a:schemeClr val="bg2">
                    <a:lumMod val="75000"/>
                  </a:schemeClr>
                </a:solidFill>
              </a:rPr>
              <a:t>*Проект BG05SFOP001-2.025-0006 към Оперативна програма добро управление, изпълняван от Центъра за изследвания и анализи (ЦИА)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B2151F-4170-00BC-8B54-3676D9ED50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51" y="182952"/>
            <a:ext cx="815913" cy="85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94588C-25AD-E95E-79DC-2BB56DB1DA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973" y="43140"/>
            <a:ext cx="1012053" cy="771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Image result for ÑÐµÐ½ÑÑÑ Ð·Ð° Ð¸Ð·ÑÐ»ÐµÐ´Ð²Ð°Ð½Ð¸Ñ Ð¸ Ð°Ð½Ð°Ð»Ð¸Ð·Ð¸">
            <a:extLst>
              <a:ext uri="{FF2B5EF4-FFF2-40B4-BE49-F238E27FC236}">
                <a16:creationId xmlns:a16="http://schemas.microsoft.com/office/drawing/2014/main" id="{83A3F1E6-75C1-EDDF-67D3-7C132FA73E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382" y="43140"/>
            <a:ext cx="774222" cy="7603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1293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31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t="47078" b="11391"/>
          <a:stretch/>
        </p:blipFill>
        <p:spPr>
          <a:xfrm>
            <a:off x="1113285" y="2484845"/>
            <a:ext cx="6957411" cy="1987025"/>
          </a:xfrm>
          <a:prstGeom prst="round2DiagRect">
            <a:avLst>
              <a:gd name="adj1" fmla="val 16667"/>
              <a:gd name="adj2" fmla="val 0"/>
            </a:avLst>
          </a:prstGeom>
        </p:spPr>
      </p:pic>
      <p:sp>
        <p:nvSpPr>
          <p:cNvPr id="291" name="Google Shape;291;p31"/>
          <p:cNvSpPr/>
          <p:nvPr/>
        </p:nvSpPr>
        <p:spPr>
          <a:xfrm>
            <a:off x="677819" y="1079500"/>
            <a:ext cx="1267200" cy="1267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  <p:sp>
        <p:nvSpPr>
          <p:cNvPr id="292" name="Google Shape;292;p31"/>
          <p:cNvSpPr txBox="1">
            <a:spLocks noGrp="1"/>
          </p:cNvSpPr>
          <p:nvPr>
            <p:ph type="title"/>
          </p:nvPr>
        </p:nvSpPr>
        <p:spPr>
          <a:xfrm flipH="1">
            <a:off x="1945019" y="1152085"/>
            <a:ext cx="6696697" cy="14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400" dirty="0">
                <a:solidFill>
                  <a:schemeClr val="dk2"/>
                </a:solidFill>
              </a:rPr>
              <a:t>Оценка на целевите групи по отношение осигуряване на качество на човешките ресурси за ефективно посрещане на разнообразието от потребности на всички деца и ученици</a:t>
            </a:r>
            <a:endParaRPr lang="bg-BG" sz="1400" dirty="0"/>
          </a:p>
        </p:txBody>
      </p:sp>
      <p:sp>
        <p:nvSpPr>
          <p:cNvPr id="293" name="Google Shape;293;p31"/>
          <p:cNvSpPr txBox="1">
            <a:spLocks noGrp="1"/>
          </p:cNvSpPr>
          <p:nvPr>
            <p:ph type="title" idx="2"/>
          </p:nvPr>
        </p:nvSpPr>
        <p:spPr>
          <a:xfrm flipH="1">
            <a:off x="603241" y="1515550"/>
            <a:ext cx="1416356" cy="5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bg-BG" dirty="0"/>
              <a:t>6</a:t>
            </a:r>
            <a:endParaRPr dirty="0"/>
          </a:p>
        </p:txBody>
      </p:sp>
      <p:grpSp>
        <p:nvGrpSpPr>
          <p:cNvPr id="294" name="Google Shape;294;p31"/>
          <p:cNvGrpSpPr/>
          <p:nvPr/>
        </p:nvGrpSpPr>
        <p:grpSpPr>
          <a:xfrm flipH="1">
            <a:off x="7921521" y="1975600"/>
            <a:ext cx="1018507" cy="1018507"/>
            <a:chOff x="7731858" y="-8"/>
            <a:chExt cx="1397513" cy="1397513"/>
          </a:xfrm>
        </p:grpSpPr>
        <p:sp>
          <p:nvSpPr>
            <p:cNvPr id="295" name="Google Shape;295;p31"/>
            <p:cNvSpPr/>
            <p:nvPr/>
          </p:nvSpPr>
          <p:spPr>
            <a:xfrm>
              <a:off x="7862275" y="130275"/>
              <a:ext cx="1137000" cy="113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6" name="Google Shape;296;p31"/>
            <p:cNvGrpSpPr/>
            <p:nvPr/>
          </p:nvGrpSpPr>
          <p:grpSpPr>
            <a:xfrm>
              <a:off x="7731858" y="-8"/>
              <a:ext cx="1397513" cy="1397513"/>
              <a:chOff x="6125050" y="304020"/>
              <a:chExt cx="1608000" cy="1608000"/>
            </a:xfrm>
          </p:grpSpPr>
          <p:sp>
            <p:nvSpPr>
              <p:cNvPr id="297" name="Google Shape;297;p31"/>
              <p:cNvSpPr/>
              <p:nvPr/>
            </p:nvSpPr>
            <p:spPr>
              <a:xfrm rot="2700000">
                <a:off x="6360536" y="539506"/>
                <a:ext cx="1137028" cy="1137028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31"/>
              <p:cNvSpPr/>
              <p:nvPr/>
            </p:nvSpPr>
            <p:spPr>
              <a:xfrm>
                <a:off x="6360536" y="539506"/>
                <a:ext cx="1137000" cy="1137000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09E8FF3-A782-B5A7-7753-63F380EE5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62" y="179476"/>
            <a:ext cx="815913" cy="85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135BAD-9C05-CEDB-A94F-00D9995A59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893" y="74487"/>
            <a:ext cx="1256214" cy="957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Image result for ÑÐµÐ½ÑÑÑ Ð·Ð° Ð¸Ð·ÑÐ»ÐµÐ´Ð²Ð°Ð½Ð¸Ñ Ð¸ Ð°Ð½Ð°Ð»Ð¸Ð·Ð¸">
            <a:extLst>
              <a:ext uri="{FF2B5EF4-FFF2-40B4-BE49-F238E27FC236}">
                <a16:creationId xmlns:a16="http://schemas.microsoft.com/office/drawing/2014/main" id="{EF42CECE-F2D2-0DE9-5B0A-C44CFE3D06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425" y="179476"/>
            <a:ext cx="903158" cy="88692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539ED0DB-5FE5-4CCC-CBD7-1FC330D34CD7}"/>
              </a:ext>
            </a:extLst>
          </p:cNvPr>
          <p:cNvSpPr txBox="1">
            <a:spLocks/>
          </p:cNvSpPr>
          <p:nvPr/>
        </p:nvSpPr>
        <p:spPr>
          <a:xfrm>
            <a:off x="974459" y="4740067"/>
            <a:ext cx="8637815" cy="29219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bg-BG" sz="900" i="1" dirty="0">
                <a:solidFill>
                  <a:schemeClr val="bg2">
                    <a:lumMod val="75000"/>
                  </a:schemeClr>
                </a:solidFill>
              </a:rPr>
              <a:t>*Проект BG05SFOP001-2.025-0006 към Оперативна програма добро управление, изпълняван от Центъра за изследвания и анализи (ЦИА) </a:t>
            </a:r>
          </a:p>
        </p:txBody>
      </p:sp>
    </p:spTree>
    <p:extLst>
      <p:ext uri="{BB962C8B-B14F-4D97-AF65-F5344CB8AC3E}">
        <p14:creationId xmlns:p14="http://schemas.microsoft.com/office/powerpoint/2010/main" val="956144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icture Placeholder 4">
            <a:extLst>
              <a:ext uri="{FF2B5EF4-FFF2-40B4-BE49-F238E27FC236}">
                <a16:creationId xmlns:a16="http://schemas.microsoft.com/office/drawing/2014/main" id="{BE5A0E70-7AA2-1588-3C52-73534F64C7D4}"/>
              </a:ext>
            </a:extLst>
          </p:cNvPr>
          <p:cNvGraphicFramePr>
            <a:graphicFrameLocks noGrp="1"/>
          </p:cNvGraphicFramePr>
          <p:nvPr>
            <p:ph type="pic" idx="2"/>
            <p:extLst>
              <p:ext uri="{D42A27DB-BD31-4B8C-83A1-F6EECF244321}">
                <p14:modId xmlns:p14="http://schemas.microsoft.com/office/powerpoint/2010/main" val="288517013"/>
              </p:ext>
            </p:extLst>
          </p:nvPr>
        </p:nvGraphicFramePr>
        <p:xfrm>
          <a:off x="421756" y="947956"/>
          <a:ext cx="4144890" cy="4363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666233C-4CBE-4218-B06E-26A5857A3DC3}"/>
              </a:ext>
            </a:extLst>
          </p:cNvPr>
          <p:cNvSpPr txBox="1">
            <a:spLocks/>
          </p:cNvSpPr>
          <p:nvPr/>
        </p:nvSpPr>
        <p:spPr>
          <a:xfrm>
            <a:off x="153032" y="4852857"/>
            <a:ext cx="8637815" cy="29219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bg-BG" sz="900" i="1" dirty="0">
                <a:solidFill>
                  <a:schemeClr val="bg2">
                    <a:lumMod val="75000"/>
                  </a:schemeClr>
                </a:solidFill>
              </a:rPr>
              <a:t>*Проект BG05SFOP001-2.025-0006 към Оперативна програма добро управление, изпълняван от Центъра за изследвания и анализи (ЦИА)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2C2162-7FB0-3199-D9BB-2178606DCA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98" y="54868"/>
            <a:ext cx="815913" cy="85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02E962-3B3D-80AF-1675-3D80BF2951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932" y="2373"/>
            <a:ext cx="1256214" cy="957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Image result for ÑÐµÐ½ÑÑÑ Ð·Ð° Ð¸Ð·ÑÐ»ÐµÐ´Ð²Ð°Ð½Ð¸Ñ Ð¸ Ð°Ð½Ð°Ð»Ð¸Ð·Ð¸">
            <a:extLst>
              <a:ext uri="{FF2B5EF4-FFF2-40B4-BE49-F238E27FC236}">
                <a16:creationId xmlns:a16="http://schemas.microsoft.com/office/drawing/2014/main" id="{EAB5A78C-F4D1-F207-1966-5A72F429FF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650" y="69417"/>
            <a:ext cx="903158" cy="88692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Chart 4">
            <a:extLst>
              <a:ext uri="{FF2B5EF4-FFF2-40B4-BE49-F238E27FC236}">
                <a16:creationId xmlns:a16="http://schemas.microsoft.com/office/drawing/2014/main" id="{7D61C23F-8D88-7D21-08BE-D7001D36AB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3018933"/>
              </p:ext>
            </p:extLst>
          </p:nvPr>
        </p:nvGraphicFramePr>
        <p:xfrm>
          <a:off x="4645956" y="907496"/>
          <a:ext cx="4402366" cy="4236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194500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3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t="14034" b="36127"/>
          <a:stretch/>
        </p:blipFill>
        <p:spPr>
          <a:xfrm>
            <a:off x="692525" y="2331700"/>
            <a:ext cx="7019648" cy="2319394"/>
          </a:xfrm>
          <a:prstGeom prst="round2DiagRect">
            <a:avLst>
              <a:gd name="adj1" fmla="val 16667"/>
              <a:gd name="adj2" fmla="val 0"/>
            </a:avLst>
          </a:prstGeom>
        </p:spPr>
      </p:pic>
      <p:sp>
        <p:nvSpPr>
          <p:cNvPr id="351" name="Google Shape;351;p35"/>
          <p:cNvSpPr/>
          <p:nvPr/>
        </p:nvSpPr>
        <p:spPr>
          <a:xfrm>
            <a:off x="597477" y="1064500"/>
            <a:ext cx="1267200" cy="1267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 dirty="0"/>
          </a:p>
        </p:txBody>
      </p:sp>
      <p:sp>
        <p:nvSpPr>
          <p:cNvPr id="352" name="Google Shape;352;p35"/>
          <p:cNvSpPr/>
          <p:nvPr/>
        </p:nvSpPr>
        <p:spPr>
          <a:xfrm flipH="1">
            <a:off x="-580987" y="0"/>
            <a:ext cx="1331412" cy="241352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35"/>
          <p:cNvSpPr txBox="1">
            <a:spLocks noGrp="1"/>
          </p:cNvSpPr>
          <p:nvPr>
            <p:ph type="title"/>
          </p:nvPr>
        </p:nvSpPr>
        <p:spPr>
          <a:xfrm flipH="1">
            <a:off x="1956821" y="1048745"/>
            <a:ext cx="6494654" cy="14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400" dirty="0">
                <a:solidFill>
                  <a:schemeClr val="bg2"/>
                </a:solidFill>
              </a:rPr>
              <a:t>Квалификацията на педагогическите специалисти и необходимост от усъвършенстване на компетентностите за идентифициране на потребностите и предоставяне на обща и допълнителна подкрепа</a:t>
            </a:r>
          </a:p>
        </p:txBody>
      </p:sp>
      <p:sp>
        <p:nvSpPr>
          <p:cNvPr id="354" name="Google Shape;354;p35"/>
          <p:cNvSpPr txBox="1">
            <a:spLocks noGrp="1"/>
          </p:cNvSpPr>
          <p:nvPr>
            <p:ph type="title" idx="2"/>
          </p:nvPr>
        </p:nvSpPr>
        <p:spPr>
          <a:xfrm flipH="1">
            <a:off x="660763" y="1460454"/>
            <a:ext cx="1104300" cy="5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bg-BG" dirty="0"/>
              <a:t>7</a:t>
            </a:r>
            <a:endParaRPr dirty="0"/>
          </a:p>
        </p:txBody>
      </p:sp>
      <p:grpSp>
        <p:nvGrpSpPr>
          <p:cNvPr id="355" name="Google Shape;355;p35"/>
          <p:cNvGrpSpPr/>
          <p:nvPr/>
        </p:nvGrpSpPr>
        <p:grpSpPr>
          <a:xfrm flipH="1">
            <a:off x="7921521" y="1975600"/>
            <a:ext cx="1018507" cy="1018507"/>
            <a:chOff x="7731858" y="-8"/>
            <a:chExt cx="1397513" cy="1397513"/>
          </a:xfrm>
        </p:grpSpPr>
        <p:sp>
          <p:nvSpPr>
            <p:cNvPr id="356" name="Google Shape;356;p35"/>
            <p:cNvSpPr/>
            <p:nvPr/>
          </p:nvSpPr>
          <p:spPr>
            <a:xfrm>
              <a:off x="7862275" y="130275"/>
              <a:ext cx="1137000" cy="113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7" name="Google Shape;357;p35"/>
            <p:cNvGrpSpPr/>
            <p:nvPr/>
          </p:nvGrpSpPr>
          <p:grpSpPr>
            <a:xfrm>
              <a:off x="7731858" y="-8"/>
              <a:ext cx="1397513" cy="1397513"/>
              <a:chOff x="6125050" y="304020"/>
              <a:chExt cx="1608000" cy="1608000"/>
            </a:xfrm>
          </p:grpSpPr>
          <p:sp>
            <p:nvSpPr>
              <p:cNvPr id="358" name="Google Shape;358;p35"/>
              <p:cNvSpPr/>
              <p:nvPr/>
            </p:nvSpPr>
            <p:spPr>
              <a:xfrm rot="2700000">
                <a:off x="6360536" y="539506"/>
                <a:ext cx="1137028" cy="1137028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35"/>
              <p:cNvSpPr/>
              <p:nvPr/>
            </p:nvSpPr>
            <p:spPr>
              <a:xfrm>
                <a:off x="6360536" y="539506"/>
                <a:ext cx="1137000" cy="1137000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57539DE-CF9D-4AC9-E8EF-D86D8AD7D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64" y="211871"/>
            <a:ext cx="815913" cy="85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FE48FC-A03F-D6AC-98CC-950AA65149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432" y="71652"/>
            <a:ext cx="1256214" cy="957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Image result for ÑÐµÐ½ÑÑÑ Ð·Ð° Ð¸Ð·ÑÐ»ÐµÐ´Ð²Ð°Ð½Ð¸Ñ Ð¸ Ð°Ð½Ð°Ð»Ð¸Ð·Ð¸">
            <a:extLst>
              <a:ext uri="{FF2B5EF4-FFF2-40B4-BE49-F238E27FC236}">
                <a16:creationId xmlns:a16="http://schemas.microsoft.com/office/drawing/2014/main" id="{9A275217-FF4B-8A55-CC47-6F58B00099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177" y="142342"/>
            <a:ext cx="903158" cy="88692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280182AC-96B6-694B-DEEC-4C0BAA631ED5}"/>
              </a:ext>
            </a:extLst>
          </p:cNvPr>
          <p:cNvSpPr txBox="1">
            <a:spLocks/>
          </p:cNvSpPr>
          <p:nvPr/>
        </p:nvSpPr>
        <p:spPr>
          <a:xfrm>
            <a:off x="969461" y="4821242"/>
            <a:ext cx="8637815" cy="29219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bg-BG" sz="900" i="1" dirty="0">
                <a:solidFill>
                  <a:schemeClr val="bg2">
                    <a:lumMod val="75000"/>
                  </a:schemeClr>
                </a:solidFill>
              </a:rPr>
              <a:t>*Проект BG05SFOP001-2.025-0006 към Оперативна програма добро управление, изпълняван от Центъра за изследвания и анализи (ЦИА) </a:t>
            </a:r>
          </a:p>
        </p:txBody>
      </p:sp>
    </p:spTree>
    <p:extLst>
      <p:ext uri="{BB962C8B-B14F-4D97-AF65-F5344CB8AC3E}">
        <p14:creationId xmlns:p14="http://schemas.microsoft.com/office/powerpoint/2010/main" val="1928674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C869DEE-D7E8-AB26-1B79-0C88CB189D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3889414"/>
              </p:ext>
            </p:extLst>
          </p:nvPr>
        </p:nvGraphicFramePr>
        <p:xfrm>
          <a:off x="0" y="808264"/>
          <a:ext cx="9143999" cy="3943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57F3669-C74B-26E4-5392-62CDA0ED2531}"/>
              </a:ext>
            </a:extLst>
          </p:cNvPr>
          <p:cNvSpPr txBox="1">
            <a:spLocks/>
          </p:cNvSpPr>
          <p:nvPr/>
        </p:nvSpPr>
        <p:spPr>
          <a:xfrm>
            <a:off x="153032" y="4852857"/>
            <a:ext cx="8637815" cy="29219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bg-BG" sz="900" i="1" dirty="0">
                <a:solidFill>
                  <a:schemeClr val="bg2">
                    <a:lumMod val="75000"/>
                  </a:schemeClr>
                </a:solidFill>
              </a:rPr>
              <a:t>*Проект BG05SFOP001-2.025-0006 към Оперативна програма добро управление, изпълняван от Центъра за изследвания и анализи (ЦИА)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EAFC8F-E1E6-3B6C-BB3D-21A5BB2765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71" y="113900"/>
            <a:ext cx="815913" cy="85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4F9EDF-6240-AFFE-2F04-BD30D9AD5A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480" y="-48711"/>
            <a:ext cx="1155961" cy="881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Image result for ÑÐµÐ½ÑÑÑ Ð·Ð° Ð¸Ð·ÑÐ»ÐµÐ´Ð²Ð°Ð½Ð¸Ñ Ð¸ Ð°Ð½Ð°Ð»Ð¸Ð·Ð¸">
            <a:extLst>
              <a:ext uri="{FF2B5EF4-FFF2-40B4-BE49-F238E27FC236}">
                <a16:creationId xmlns:a16="http://schemas.microsoft.com/office/drawing/2014/main" id="{EFD5C147-5FC1-B7C5-9300-79A40A68AC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920" y="79601"/>
            <a:ext cx="903158" cy="8869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5718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E0D962C-B9F4-244C-BDC5-9DEDD04FF9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0918920"/>
              </p:ext>
            </p:extLst>
          </p:nvPr>
        </p:nvGraphicFramePr>
        <p:xfrm>
          <a:off x="0" y="996043"/>
          <a:ext cx="9144000" cy="38698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A789FBE-FB1B-DD11-9B2F-5A54CEBD6E1A}"/>
              </a:ext>
            </a:extLst>
          </p:cNvPr>
          <p:cNvSpPr txBox="1">
            <a:spLocks/>
          </p:cNvSpPr>
          <p:nvPr/>
        </p:nvSpPr>
        <p:spPr>
          <a:xfrm>
            <a:off x="253092" y="4851304"/>
            <a:ext cx="8637815" cy="29219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bg-BG" sz="900" i="1" dirty="0">
                <a:solidFill>
                  <a:schemeClr val="bg2">
                    <a:lumMod val="75000"/>
                  </a:schemeClr>
                </a:solidFill>
              </a:rPr>
              <a:t>*Проект BG05SFOP001-2.025-0006 към Оперативна програма добро управление, изпълняван от Центъра за изследвания и анализи (ЦИА)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CDC926-CC13-8C32-1064-563DE1A7E3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71" y="113900"/>
            <a:ext cx="815913" cy="85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522C8A-7986-A22A-4E0C-B6662AE8D0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018" y="44514"/>
            <a:ext cx="1155961" cy="881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Image result for ÑÐµÐ½ÑÑÑ Ð·Ð° Ð¸Ð·ÑÐ»ÐµÐ´Ð²Ð°Ð½Ð¸Ñ Ð¸ Ð°Ð½Ð°Ð»Ð¸Ð·Ð¸">
            <a:extLst>
              <a:ext uri="{FF2B5EF4-FFF2-40B4-BE49-F238E27FC236}">
                <a16:creationId xmlns:a16="http://schemas.microsoft.com/office/drawing/2014/main" id="{CF35511B-9147-9C56-1F7C-922E92BC10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392" y="113900"/>
            <a:ext cx="903158" cy="8869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1458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7C3B43E8-24F3-7DCF-A9BE-9A6963EE2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99" y="174572"/>
            <a:ext cx="815913" cy="85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8F9A18-99B6-4778-808C-CE1B19D6E2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714" y="1"/>
            <a:ext cx="1097458" cy="836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Image result for ÑÐµÐ½ÑÑÑ Ð·Ð° Ð¸Ð·ÑÐ»ÐµÐ´Ð²Ð°Ð½Ð¸Ñ Ð¸ Ð°Ð½Ð°Ð»Ð¸Ð·Ð¸">
            <a:extLst>
              <a:ext uri="{FF2B5EF4-FFF2-40B4-BE49-F238E27FC236}">
                <a16:creationId xmlns:a16="http://schemas.microsoft.com/office/drawing/2014/main" id="{B9D0FD96-5E82-465D-7C13-4D664AC27C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462" y="97572"/>
            <a:ext cx="715385" cy="702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0E3D6D1-012C-52E2-B24B-55C4BE33A8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2464" y="961442"/>
            <a:ext cx="9144000" cy="3724858"/>
          </a:xfrm>
          <a:prstGeom prst="rect">
            <a:avLst/>
          </a:prstGeom>
        </p:spPr>
      </p:pic>
      <p:sp>
        <p:nvSpPr>
          <p:cNvPr id="28" name="Footer Placeholder 2">
            <a:extLst>
              <a:ext uri="{FF2B5EF4-FFF2-40B4-BE49-F238E27FC236}">
                <a16:creationId xmlns:a16="http://schemas.microsoft.com/office/drawing/2014/main" id="{45F05DF7-2C62-DBB1-AC95-4BA6A5550027}"/>
              </a:ext>
            </a:extLst>
          </p:cNvPr>
          <p:cNvSpPr txBox="1">
            <a:spLocks/>
          </p:cNvSpPr>
          <p:nvPr/>
        </p:nvSpPr>
        <p:spPr>
          <a:xfrm>
            <a:off x="153032" y="4852857"/>
            <a:ext cx="8637815" cy="29219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bg-BG" sz="900" i="1" dirty="0">
                <a:solidFill>
                  <a:schemeClr val="bg2">
                    <a:lumMod val="75000"/>
                  </a:schemeClr>
                </a:solidFill>
              </a:rPr>
              <a:t>*Проект BG05SFOP001-2.025-0006 към Оперативна програма добро управление, изпълняван от Центъра за изследвания и анализи (ЦИА) </a:t>
            </a:r>
          </a:p>
        </p:txBody>
      </p:sp>
    </p:spTree>
    <p:extLst>
      <p:ext uri="{BB962C8B-B14F-4D97-AF65-F5344CB8AC3E}">
        <p14:creationId xmlns:p14="http://schemas.microsoft.com/office/powerpoint/2010/main" val="1600926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29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t="9070" b="41091"/>
          <a:stretch/>
        </p:blipFill>
        <p:spPr>
          <a:xfrm>
            <a:off x="778428" y="1194040"/>
            <a:ext cx="7496218" cy="1800910"/>
          </a:xfrm>
          <a:prstGeom prst="round2DiagRect">
            <a:avLst>
              <a:gd name="adj1" fmla="val 16667"/>
              <a:gd name="adj2" fmla="val 0"/>
            </a:avLst>
          </a:prstGeom>
        </p:spPr>
      </p:pic>
      <p:sp>
        <p:nvSpPr>
          <p:cNvPr id="255" name="Google Shape;255;p29"/>
          <p:cNvSpPr txBox="1">
            <a:spLocks noGrp="1"/>
          </p:cNvSpPr>
          <p:nvPr>
            <p:ph type="title"/>
          </p:nvPr>
        </p:nvSpPr>
        <p:spPr>
          <a:xfrm>
            <a:off x="2057100" y="3266600"/>
            <a:ext cx="6373800" cy="14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>
                <a:solidFill>
                  <a:schemeClr val="dk2"/>
                </a:solidFill>
              </a:rPr>
              <a:t>ИНФОРМИРАНОСТ</a:t>
            </a:r>
            <a:endParaRPr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/>
              <a:t>На целевите групи</a:t>
            </a:r>
            <a:endParaRPr dirty="0"/>
          </a:p>
        </p:txBody>
      </p:sp>
      <p:sp>
        <p:nvSpPr>
          <p:cNvPr id="256" name="Google Shape;256;p29"/>
          <p:cNvSpPr/>
          <p:nvPr/>
        </p:nvSpPr>
        <p:spPr>
          <a:xfrm>
            <a:off x="789721" y="3351059"/>
            <a:ext cx="1267200" cy="1267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  <p:sp>
        <p:nvSpPr>
          <p:cNvPr id="257" name="Google Shape;257;p29"/>
          <p:cNvSpPr txBox="1">
            <a:spLocks noGrp="1"/>
          </p:cNvSpPr>
          <p:nvPr>
            <p:ph type="title" idx="2"/>
          </p:nvPr>
        </p:nvSpPr>
        <p:spPr>
          <a:xfrm>
            <a:off x="914075" y="3707150"/>
            <a:ext cx="1018500" cy="5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258" name="Google Shape;258;p29"/>
          <p:cNvGrpSpPr/>
          <p:nvPr/>
        </p:nvGrpSpPr>
        <p:grpSpPr>
          <a:xfrm rot="1553403">
            <a:off x="-129310" y="46968"/>
            <a:ext cx="1034387" cy="1121493"/>
            <a:chOff x="406050" y="593000"/>
            <a:chExt cx="2752350" cy="2984125"/>
          </a:xfrm>
        </p:grpSpPr>
        <p:sp>
          <p:nvSpPr>
            <p:cNvPr id="259" name="Google Shape;259;p29"/>
            <p:cNvSpPr/>
            <p:nvPr/>
          </p:nvSpPr>
          <p:spPr>
            <a:xfrm>
              <a:off x="574750" y="593000"/>
              <a:ext cx="2576825" cy="1508400"/>
            </a:xfrm>
            <a:custGeom>
              <a:avLst/>
              <a:gdLst/>
              <a:ahLst/>
              <a:cxnLst/>
              <a:rect l="l" t="t" r="r" b="b"/>
              <a:pathLst>
                <a:path w="103073" h="60336" extrusionOk="0">
                  <a:moveTo>
                    <a:pt x="54621" y="1490"/>
                  </a:moveTo>
                  <a:lnTo>
                    <a:pt x="101157" y="35533"/>
                  </a:lnTo>
                  <a:lnTo>
                    <a:pt x="48390" y="58816"/>
                  </a:lnTo>
                  <a:lnTo>
                    <a:pt x="1854" y="24743"/>
                  </a:lnTo>
                  <a:lnTo>
                    <a:pt x="54621" y="1490"/>
                  </a:lnTo>
                  <a:close/>
                  <a:moveTo>
                    <a:pt x="54439" y="1"/>
                  </a:moveTo>
                  <a:lnTo>
                    <a:pt x="122" y="23952"/>
                  </a:lnTo>
                  <a:lnTo>
                    <a:pt x="0" y="25199"/>
                  </a:lnTo>
                  <a:lnTo>
                    <a:pt x="47904" y="60275"/>
                  </a:lnTo>
                  <a:lnTo>
                    <a:pt x="48633" y="60336"/>
                  </a:lnTo>
                  <a:lnTo>
                    <a:pt x="102920" y="36415"/>
                  </a:lnTo>
                  <a:lnTo>
                    <a:pt x="103072" y="35168"/>
                  </a:lnTo>
                  <a:lnTo>
                    <a:pt x="55169" y="92"/>
                  </a:lnTo>
                  <a:lnTo>
                    <a:pt x="544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406050" y="1193325"/>
              <a:ext cx="1394425" cy="2381500"/>
            </a:xfrm>
            <a:custGeom>
              <a:avLst/>
              <a:gdLst/>
              <a:ahLst/>
              <a:cxnLst/>
              <a:rect l="l" t="t" r="r" b="b"/>
              <a:pathLst>
                <a:path w="55777" h="95260" extrusionOk="0">
                  <a:moveTo>
                    <a:pt x="7751" y="1915"/>
                  </a:moveTo>
                  <a:lnTo>
                    <a:pt x="54318" y="35989"/>
                  </a:lnTo>
                  <a:lnTo>
                    <a:pt x="48056" y="93315"/>
                  </a:lnTo>
                  <a:lnTo>
                    <a:pt x="1520" y="59241"/>
                  </a:lnTo>
                  <a:lnTo>
                    <a:pt x="7751" y="1915"/>
                  </a:lnTo>
                  <a:close/>
                  <a:moveTo>
                    <a:pt x="7569" y="0"/>
                  </a:moveTo>
                  <a:lnTo>
                    <a:pt x="6444" y="517"/>
                  </a:lnTo>
                  <a:lnTo>
                    <a:pt x="0" y="59545"/>
                  </a:lnTo>
                  <a:lnTo>
                    <a:pt x="304" y="60183"/>
                  </a:lnTo>
                  <a:lnTo>
                    <a:pt x="48238" y="95260"/>
                  </a:lnTo>
                  <a:lnTo>
                    <a:pt x="49363" y="94713"/>
                  </a:lnTo>
                  <a:lnTo>
                    <a:pt x="55777" y="35715"/>
                  </a:lnTo>
                  <a:lnTo>
                    <a:pt x="55473" y="35077"/>
                  </a:lnTo>
                  <a:lnTo>
                    <a:pt x="75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997250" y="1324050"/>
              <a:ext cx="1570725" cy="1521225"/>
            </a:xfrm>
            <a:custGeom>
              <a:avLst/>
              <a:gdLst/>
              <a:ahLst/>
              <a:cxnLst/>
              <a:rect l="l" t="t" r="r" b="b"/>
              <a:pathLst>
                <a:path w="62829" h="60849" extrusionOk="0">
                  <a:moveTo>
                    <a:pt x="31418" y="0"/>
                  </a:moveTo>
                  <a:cubicBezTo>
                    <a:pt x="27260" y="0"/>
                    <a:pt x="23081" y="852"/>
                    <a:pt x="19150" y="2583"/>
                  </a:cubicBezTo>
                  <a:cubicBezTo>
                    <a:pt x="9180" y="6929"/>
                    <a:pt x="2341" y="16322"/>
                    <a:pt x="1186" y="27112"/>
                  </a:cubicBezTo>
                  <a:cubicBezTo>
                    <a:pt x="0" y="37903"/>
                    <a:pt x="4681" y="48541"/>
                    <a:pt x="13435" y="54954"/>
                  </a:cubicBezTo>
                  <a:cubicBezTo>
                    <a:pt x="18749" y="58852"/>
                    <a:pt x="25064" y="60848"/>
                    <a:pt x="31424" y="60848"/>
                  </a:cubicBezTo>
                  <a:cubicBezTo>
                    <a:pt x="35578" y="60848"/>
                    <a:pt x="39752" y="59997"/>
                    <a:pt x="43679" y="58268"/>
                  </a:cubicBezTo>
                  <a:cubicBezTo>
                    <a:pt x="53649" y="53891"/>
                    <a:pt x="60488" y="44529"/>
                    <a:pt x="61673" y="33738"/>
                  </a:cubicBezTo>
                  <a:cubicBezTo>
                    <a:pt x="62828" y="22887"/>
                    <a:pt x="58178" y="12309"/>
                    <a:pt x="49393" y="5866"/>
                  </a:cubicBezTo>
                  <a:cubicBezTo>
                    <a:pt x="44083" y="1989"/>
                    <a:pt x="37774" y="0"/>
                    <a:pt x="314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406050" y="593000"/>
              <a:ext cx="2752350" cy="2984125"/>
            </a:xfrm>
            <a:custGeom>
              <a:avLst/>
              <a:gdLst/>
              <a:ahLst/>
              <a:cxnLst/>
              <a:rect l="l" t="t" r="r" b="b"/>
              <a:pathLst>
                <a:path w="110094" h="119365" extrusionOk="0">
                  <a:moveTo>
                    <a:pt x="61369" y="1490"/>
                  </a:moveTo>
                  <a:lnTo>
                    <a:pt x="108604" y="36050"/>
                  </a:lnTo>
                  <a:lnTo>
                    <a:pt x="102282" y="94227"/>
                  </a:lnTo>
                  <a:lnTo>
                    <a:pt x="48755" y="117844"/>
                  </a:lnTo>
                  <a:lnTo>
                    <a:pt x="1520" y="83254"/>
                  </a:lnTo>
                  <a:lnTo>
                    <a:pt x="7843" y="25077"/>
                  </a:lnTo>
                  <a:lnTo>
                    <a:pt x="61369" y="1490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58"/>
                  </a:lnTo>
                  <a:lnTo>
                    <a:pt x="304" y="84196"/>
                  </a:lnTo>
                  <a:lnTo>
                    <a:pt x="48238" y="119273"/>
                  </a:lnTo>
                  <a:lnTo>
                    <a:pt x="48938" y="119364"/>
                  </a:lnTo>
                  <a:lnTo>
                    <a:pt x="103255" y="95382"/>
                  </a:lnTo>
                  <a:lnTo>
                    <a:pt x="103650" y="94804"/>
                  </a:lnTo>
                  <a:lnTo>
                    <a:pt x="110094" y="35807"/>
                  </a:lnTo>
                  <a:lnTo>
                    <a:pt x="109790" y="35168"/>
                  </a:lnTo>
                  <a:lnTo>
                    <a:pt x="61856" y="92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406050" y="593000"/>
              <a:ext cx="1554000" cy="2107200"/>
            </a:xfrm>
            <a:custGeom>
              <a:avLst/>
              <a:gdLst/>
              <a:ahLst/>
              <a:cxnLst/>
              <a:rect l="l" t="t" r="r" b="b"/>
              <a:pathLst>
                <a:path w="62160" h="84288" extrusionOk="0">
                  <a:moveTo>
                    <a:pt x="60609" y="1824"/>
                  </a:moveTo>
                  <a:lnTo>
                    <a:pt x="54378" y="59181"/>
                  </a:lnTo>
                  <a:lnTo>
                    <a:pt x="1611" y="82464"/>
                  </a:lnTo>
                  <a:lnTo>
                    <a:pt x="7843" y="25077"/>
                  </a:lnTo>
                  <a:lnTo>
                    <a:pt x="60609" y="1824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28"/>
                  </a:lnTo>
                  <a:lnTo>
                    <a:pt x="1034" y="84288"/>
                  </a:lnTo>
                  <a:lnTo>
                    <a:pt x="55321" y="60336"/>
                  </a:lnTo>
                  <a:lnTo>
                    <a:pt x="55746" y="59789"/>
                  </a:lnTo>
                  <a:lnTo>
                    <a:pt x="62160" y="761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rgbClr val="0E55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413650" y="2068700"/>
              <a:ext cx="2577575" cy="1508425"/>
            </a:xfrm>
            <a:custGeom>
              <a:avLst/>
              <a:gdLst/>
              <a:ahLst/>
              <a:cxnLst/>
              <a:rect l="l" t="t" r="r" b="b"/>
              <a:pathLst>
                <a:path w="103103" h="60337" extrusionOk="0">
                  <a:moveTo>
                    <a:pt x="54682" y="1429"/>
                  </a:moveTo>
                  <a:lnTo>
                    <a:pt x="101218" y="35503"/>
                  </a:lnTo>
                  <a:lnTo>
                    <a:pt x="48451" y="58816"/>
                  </a:lnTo>
                  <a:lnTo>
                    <a:pt x="1885" y="24773"/>
                  </a:lnTo>
                  <a:lnTo>
                    <a:pt x="54682" y="1429"/>
                  </a:lnTo>
                  <a:close/>
                  <a:moveTo>
                    <a:pt x="54470" y="1"/>
                  </a:moveTo>
                  <a:lnTo>
                    <a:pt x="152" y="23922"/>
                  </a:lnTo>
                  <a:lnTo>
                    <a:pt x="0" y="25168"/>
                  </a:lnTo>
                  <a:lnTo>
                    <a:pt x="47934" y="60245"/>
                  </a:lnTo>
                  <a:lnTo>
                    <a:pt x="48634" y="60336"/>
                  </a:lnTo>
                  <a:lnTo>
                    <a:pt x="102951" y="36384"/>
                  </a:lnTo>
                  <a:lnTo>
                    <a:pt x="103103" y="35138"/>
                  </a:lnTo>
                  <a:lnTo>
                    <a:pt x="55169" y="62"/>
                  </a:lnTo>
                  <a:lnTo>
                    <a:pt x="544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" name="Google Shape;265;p29"/>
          <p:cNvGrpSpPr/>
          <p:nvPr/>
        </p:nvGrpSpPr>
        <p:grpSpPr>
          <a:xfrm>
            <a:off x="8125489" y="4396925"/>
            <a:ext cx="1018507" cy="1018507"/>
            <a:chOff x="7731858" y="-8"/>
            <a:chExt cx="1397513" cy="1397513"/>
          </a:xfrm>
        </p:grpSpPr>
        <p:sp>
          <p:nvSpPr>
            <p:cNvPr id="266" name="Google Shape;266;p29"/>
            <p:cNvSpPr/>
            <p:nvPr/>
          </p:nvSpPr>
          <p:spPr>
            <a:xfrm>
              <a:off x="7862275" y="130275"/>
              <a:ext cx="1137000" cy="113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7" name="Google Shape;267;p29"/>
            <p:cNvGrpSpPr/>
            <p:nvPr/>
          </p:nvGrpSpPr>
          <p:grpSpPr>
            <a:xfrm>
              <a:off x="7731858" y="-8"/>
              <a:ext cx="1397513" cy="1397513"/>
              <a:chOff x="6125050" y="304020"/>
              <a:chExt cx="1608000" cy="1608000"/>
            </a:xfrm>
          </p:grpSpPr>
          <p:sp>
            <p:nvSpPr>
              <p:cNvPr id="268" name="Google Shape;268;p29"/>
              <p:cNvSpPr/>
              <p:nvPr/>
            </p:nvSpPr>
            <p:spPr>
              <a:xfrm rot="2700000">
                <a:off x="6360536" y="539506"/>
                <a:ext cx="1137028" cy="1137028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29"/>
              <p:cNvSpPr/>
              <p:nvPr/>
            </p:nvSpPr>
            <p:spPr>
              <a:xfrm>
                <a:off x="6360536" y="539506"/>
                <a:ext cx="1137000" cy="1137000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7D3CF35-2465-F3EC-C9B1-F5EC87C01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286" y="221602"/>
            <a:ext cx="815913" cy="85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107377-B64B-1CC9-1495-4A86213607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001" y="119141"/>
            <a:ext cx="1256214" cy="957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Image result for ÑÐµÐ½ÑÑÑ Ð·Ð° Ð¸Ð·ÑÐ»ÐµÐ´Ð²Ð°Ð½Ð¸Ñ Ð¸ Ð°Ð½Ð°Ð»Ð¸Ð·Ð¸">
            <a:extLst>
              <a:ext uri="{FF2B5EF4-FFF2-40B4-BE49-F238E27FC236}">
                <a16:creationId xmlns:a16="http://schemas.microsoft.com/office/drawing/2014/main" id="{FD3470FE-9B25-64AE-B6D4-DBB12E57BE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758" y="110861"/>
            <a:ext cx="975142" cy="95761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470B01F0-6355-6B68-2776-024D545DE586}"/>
              </a:ext>
            </a:extLst>
          </p:cNvPr>
          <p:cNvSpPr txBox="1">
            <a:spLocks/>
          </p:cNvSpPr>
          <p:nvPr/>
        </p:nvSpPr>
        <p:spPr>
          <a:xfrm>
            <a:off x="239826" y="4667514"/>
            <a:ext cx="8817429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bg-BG" sz="900" i="1" dirty="0">
                <a:solidFill>
                  <a:schemeClr val="bg2">
                    <a:lumMod val="75000"/>
                  </a:schemeClr>
                </a:solidFill>
              </a:rPr>
              <a:t>*Проект BG05SFOP001-2.025-0006 към Оперативна програма добро управление, изпълняван от Центъра за изследвания и анализи (ЦИА)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B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2359250"/>
              </p:ext>
            </p:extLst>
          </p:nvPr>
        </p:nvGraphicFramePr>
        <p:xfrm>
          <a:off x="153032" y="685800"/>
          <a:ext cx="8909325" cy="4082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3C73A1F-06A4-A8D4-8237-157C4146B776}"/>
              </a:ext>
            </a:extLst>
          </p:cNvPr>
          <p:cNvSpPr txBox="1">
            <a:spLocks/>
          </p:cNvSpPr>
          <p:nvPr/>
        </p:nvSpPr>
        <p:spPr>
          <a:xfrm>
            <a:off x="153032" y="4852857"/>
            <a:ext cx="8637815" cy="29219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bg-BG" sz="900" i="1" dirty="0">
                <a:solidFill>
                  <a:schemeClr val="bg2">
                    <a:lumMod val="75000"/>
                  </a:schemeClr>
                </a:solidFill>
              </a:rPr>
              <a:t>*Проект BG05SFOP001-2.025-0006 към Оперативна програма добро управление, изпълняван от Центъра за изследвания и анализи (ЦИА)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C3C770-1B89-2760-BCDE-ADA3608810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99" y="174572"/>
            <a:ext cx="815913" cy="85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D38575-0288-808E-3A8B-090D478333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713" y="0"/>
            <a:ext cx="1155961" cy="881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Image result for ÑÐµÐ½ÑÑÑ Ð·Ð° Ð¸Ð·ÑÐ»ÐµÐ´Ð²Ð°Ð½Ð¸Ñ Ð¸ Ð°Ð½Ð°Ð»Ð¸Ð·Ð¸">
            <a:extLst>
              <a:ext uri="{FF2B5EF4-FFF2-40B4-BE49-F238E27FC236}">
                <a16:creationId xmlns:a16="http://schemas.microsoft.com/office/drawing/2014/main" id="{7C478E30-B110-7701-4AC1-186BC7CB7B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462" y="97572"/>
            <a:ext cx="715385" cy="7025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08506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99">
            <a:extLst>
              <a:ext uri="{FF2B5EF4-FFF2-40B4-BE49-F238E27FC236}">
                <a16:creationId xmlns:a16="http://schemas.microsoft.com/office/drawing/2014/main" id="{6DD5345F-C384-98C3-1897-E7F0C3A937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3025363"/>
              </p:ext>
            </p:extLst>
          </p:nvPr>
        </p:nvGraphicFramePr>
        <p:xfrm>
          <a:off x="153033" y="790690"/>
          <a:ext cx="8730908" cy="4276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8A9F187-EE78-87A5-3FA2-C960FD373E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99" y="174572"/>
            <a:ext cx="815913" cy="85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C59BF4-945C-C31F-5755-6CCB2FEF42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713" y="0"/>
            <a:ext cx="1037237" cy="790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ÑÐµÐ½ÑÑÑ Ð·Ð° Ð¸Ð·ÑÐ»ÐµÐ´Ð²Ð°Ð½Ð¸Ñ Ð¸ Ð°Ð½Ð°Ð»Ð¸Ð·Ð¸">
            <a:extLst>
              <a:ext uri="{FF2B5EF4-FFF2-40B4-BE49-F238E27FC236}">
                <a16:creationId xmlns:a16="http://schemas.microsoft.com/office/drawing/2014/main" id="{96481354-0A11-E3BE-F6DB-3A1AC79C2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462" y="97572"/>
            <a:ext cx="715385" cy="70252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B2CAD81C-3247-17D0-D92A-04FA939186E1}"/>
              </a:ext>
            </a:extLst>
          </p:cNvPr>
          <p:cNvSpPr txBox="1">
            <a:spLocks/>
          </p:cNvSpPr>
          <p:nvPr/>
        </p:nvSpPr>
        <p:spPr>
          <a:xfrm>
            <a:off x="153032" y="4852857"/>
            <a:ext cx="8637815" cy="29219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bg-BG" sz="900" i="1" dirty="0">
                <a:solidFill>
                  <a:schemeClr val="bg2">
                    <a:lumMod val="75000"/>
                  </a:schemeClr>
                </a:solidFill>
              </a:rPr>
              <a:t>*Проект BG05SFOP001-2.025-0006 към Оперативна програма добро управление, изпълняван от Центъра за изследвания и анализи (ЦИА) </a:t>
            </a:r>
          </a:p>
        </p:txBody>
      </p:sp>
    </p:spTree>
    <p:extLst>
      <p:ext uri="{BB962C8B-B14F-4D97-AF65-F5344CB8AC3E}">
        <p14:creationId xmlns:p14="http://schemas.microsoft.com/office/powerpoint/2010/main" val="15388033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37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t="18871" b="31218"/>
          <a:stretch/>
        </p:blipFill>
        <p:spPr>
          <a:xfrm>
            <a:off x="806700" y="1427279"/>
            <a:ext cx="7530600" cy="2501400"/>
          </a:xfrm>
          <a:prstGeom prst="round2DiagRect">
            <a:avLst>
              <a:gd name="adj1" fmla="val 16667"/>
              <a:gd name="adj2" fmla="val 0"/>
            </a:avLst>
          </a:prstGeom>
        </p:spPr>
      </p:pic>
      <p:sp>
        <p:nvSpPr>
          <p:cNvPr id="386" name="Google Shape;386;p37"/>
          <p:cNvSpPr txBox="1">
            <a:spLocks noGrp="1"/>
          </p:cNvSpPr>
          <p:nvPr>
            <p:ph type="title"/>
          </p:nvPr>
        </p:nvSpPr>
        <p:spPr>
          <a:xfrm>
            <a:off x="1980304" y="3656399"/>
            <a:ext cx="6373800" cy="14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err="1">
                <a:solidFill>
                  <a:schemeClr val="bg2"/>
                </a:solidFill>
              </a:rPr>
              <a:t>Методическа</a:t>
            </a:r>
            <a:r>
              <a:rPr lang="ru-RU" sz="1600" dirty="0">
                <a:solidFill>
                  <a:schemeClr val="bg2"/>
                </a:solidFill>
              </a:rPr>
              <a:t> </a:t>
            </a:r>
            <a:r>
              <a:rPr lang="ru-RU" sz="1600" dirty="0" err="1">
                <a:solidFill>
                  <a:schemeClr val="bg2"/>
                </a:solidFill>
              </a:rPr>
              <a:t>подкрепа</a:t>
            </a:r>
            <a:r>
              <a:rPr lang="ru-RU" sz="1600" dirty="0">
                <a:solidFill>
                  <a:schemeClr val="bg2"/>
                </a:solidFill>
              </a:rPr>
              <a:t> на </a:t>
            </a:r>
            <a:r>
              <a:rPr lang="ru-RU" sz="1600" dirty="0" err="1">
                <a:solidFill>
                  <a:schemeClr val="bg2"/>
                </a:solidFill>
              </a:rPr>
              <a:t>екипите</a:t>
            </a:r>
            <a:r>
              <a:rPr lang="ru-RU" sz="1600" dirty="0">
                <a:solidFill>
                  <a:schemeClr val="bg2"/>
                </a:solidFill>
              </a:rPr>
              <a:t> за </a:t>
            </a:r>
            <a:r>
              <a:rPr lang="ru-RU" sz="1600" dirty="0" err="1">
                <a:solidFill>
                  <a:schemeClr val="bg2"/>
                </a:solidFill>
              </a:rPr>
              <a:t>подкрепа</a:t>
            </a:r>
            <a:r>
              <a:rPr lang="ru-RU" sz="1600" dirty="0">
                <a:solidFill>
                  <a:schemeClr val="bg2"/>
                </a:solidFill>
              </a:rPr>
              <a:t> за личностно развитие в </a:t>
            </a:r>
            <a:r>
              <a:rPr lang="ru-RU" sz="1600" dirty="0" err="1">
                <a:solidFill>
                  <a:schemeClr val="bg2"/>
                </a:solidFill>
              </a:rPr>
              <a:t>училищата</a:t>
            </a:r>
            <a:r>
              <a:rPr lang="ru-RU" sz="1600" dirty="0">
                <a:solidFill>
                  <a:schemeClr val="bg2"/>
                </a:solidFill>
              </a:rPr>
              <a:t> и </a:t>
            </a:r>
            <a:r>
              <a:rPr lang="ru-RU" sz="1600" dirty="0" err="1">
                <a:solidFill>
                  <a:schemeClr val="bg2"/>
                </a:solidFill>
              </a:rPr>
              <a:t>детските</a:t>
            </a:r>
            <a:r>
              <a:rPr lang="ru-RU" sz="1600" dirty="0">
                <a:solidFill>
                  <a:schemeClr val="bg2"/>
                </a:solidFill>
              </a:rPr>
              <a:t> </a:t>
            </a:r>
            <a:r>
              <a:rPr lang="ru-RU" sz="1600" dirty="0" err="1">
                <a:solidFill>
                  <a:schemeClr val="bg2"/>
                </a:solidFill>
              </a:rPr>
              <a:t>градини</a:t>
            </a:r>
            <a:r>
              <a:rPr lang="ru-RU" sz="1600" dirty="0">
                <a:solidFill>
                  <a:schemeClr val="bg2"/>
                </a:solidFill>
              </a:rPr>
              <a:t> </a:t>
            </a:r>
            <a:endParaRPr sz="1600" dirty="0">
              <a:solidFill>
                <a:schemeClr val="bg2"/>
              </a:solidFill>
            </a:endParaRPr>
          </a:p>
        </p:txBody>
      </p:sp>
      <p:sp>
        <p:nvSpPr>
          <p:cNvPr id="387" name="Google Shape;387;p37"/>
          <p:cNvSpPr/>
          <p:nvPr/>
        </p:nvSpPr>
        <p:spPr>
          <a:xfrm>
            <a:off x="789896" y="3351059"/>
            <a:ext cx="1267200" cy="1267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  <p:sp>
        <p:nvSpPr>
          <p:cNvPr id="388" name="Google Shape;388;p37"/>
          <p:cNvSpPr txBox="1">
            <a:spLocks noGrp="1"/>
          </p:cNvSpPr>
          <p:nvPr>
            <p:ph type="title" idx="2"/>
          </p:nvPr>
        </p:nvSpPr>
        <p:spPr>
          <a:xfrm>
            <a:off x="914075" y="3707150"/>
            <a:ext cx="1018500" cy="5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bg-BG" dirty="0"/>
              <a:t>8</a:t>
            </a:r>
            <a:endParaRPr dirty="0"/>
          </a:p>
        </p:txBody>
      </p:sp>
      <p:sp>
        <p:nvSpPr>
          <p:cNvPr id="389" name="Google Shape;389;p37"/>
          <p:cNvSpPr/>
          <p:nvPr/>
        </p:nvSpPr>
        <p:spPr>
          <a:xfrm flipH="1">
            <a:off x="8561068" y="1644134"/>
            <a:ext cx="1507582" cy="273236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37"/>
          <p:cNvSpPr/>
          <p:nvPr/>
        </p:nvSpPr>
        <p:spPr>
          <a:xfrm flipH="1">
            <a:off x="-417023" y="4804695"/>
            <a:ext cx="1420276" cy="202955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7"/>
          <p:cNvGrpSpPr/>
          <p:nvPr/>
        </p:nvGrpSpPr>
        <p:grpSpPr>
          <a:xfrm rot="1553403">
            <a:off x="-129310" y="46968"/>
            <a:ext cx="1034387" cy="1121493"/>
            <a:chOff x="406050" y="593000"/>
            <a:chExt cx="2752350" cy="2984125"/>
          </a:xfrm>
        </p:grpSpPr>
        <p:sp>
          <p:nvSpPr>
            <p:cNvPr id="392" name="Google Shape;392;p37"/>
            <p:cNvSpPr/>
            <p:nvPr/>
          </p:nvSpPr>
          <p:spPr>
            <a:xfrm>
              <a:off x="574750" y="593000"/>
              <a:ext cx="2576825" cy="1508400"/>
            </a:xfrm>
            <a:custGeom>
              <a:avLst/>
              <a:gdLst/>
              <a:ahLst/>
              <a:cxnLst/>
              <a:rect l="l" t="t" r="r" b="b"/>
              <a:pathLst>
                <a:path w="103073" h="60336" extrusionOk="0">
                  <a:moveTo>
                    <a:pt x="54621" y="1490"/>
                  </a:moveTo>
                  <a:lnTo>
                    <a:pt x="101157" y="35533"/>
                  </a:lnTo>
                  <a:lnTo>
                    <a:pt x="48390" y="58816"/>
                  </a:lnTo>
                  <a:lnTo>
                    <a:pt x="1854" y="24743"/>
                  </a:lnTo>
                  <a:lnTo>
                    <a:pt x="54621" y="1490"/>
                  </a:lnTo>
                  <a:close/>
                  <a:moveTo>
                    <a:pt x="54439" y="1"/>
                  </a:moveTo>
                  <a:lnTo>
                    <a:pt x="122" y="23952"/>
                  </a:lnTo>
                  <a:lnTo>
                    <a:pt x="0" y="25199"/>
                  </a:lnTo>
                  <a:lnTo>
                    <a:pt x="47904" y="60275"/>
                  </a:lnTo>
                  <a:lnTo>
                    <a:pt x="48633" y="60336"/>
                  </a:lnTo>
                  <a:lnTo>
                    <a:pt x="102920" y="36415"/>
                  </a:lnTo>
                  <a:lnTo>
                    <a:pt x="103072" y="35168"/>
                  </a:lnTo>
                  <a:lnTo>
                    <a:pt x="55169" y="92"/>
                  </a:lnTo>
                  <a:lnTo>
                    <a:pt x="544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7"/>
            <p:cNvSpPr/>
            <p:nvPr/>
          </p:nvSpPr>
          <p:spPr>
            <a:xfrm>
              <a:off x="406050" y="1193325"/>
              <a:ext cx="1394425" cy="2381500"/>
            </a:xfrm>
            <a:custGeom>
              <a:avLst/>
              <a:gdLst/>
              <a:ahLst/>
              <a:cxnLst/>
              <a:rect l="l" t="t" r="r" b="b"/>
              <a:pathLst>
                <a:path w="55777" h="95260" extrusionOk="0">
                  <a:moveTo>
                    <a:pt x="7751" y="1915"/>
                  </a:moveTo>
                  <a:lnTo>
                    <a:pt x="54318" y="35989"/>
                  </a:lnTo>
                  <a:lnTo>
                    <a:pt x="48056" y="93315"/>
                  </a:lnTo>
                  <a:lnTo>
                    <a:pt x="1520" y="59241"/>
                  </a:lnTo>
                  <a:lnTo>
                    <a:pt x="7751" y="1915"/>
                  </a:lnTo>
                  <a:close/>
                  <a:moveTo>
                    <a:pt x="7569" y="0"/>
                  </a:moveTo>
                  <a:lnTo>
                    <a:pt x="6444" y="517"/>
                  </a:lnTo>
                  <a:lnTo>
                    <a:pt x="0" y="59545"/>
                  </a:lnTo>
                  <a:lnTo>
                    <a:pt x="304" y="60183"/>
                  </a:lnTo>
                  <a:lnTo>
                    <a:pt x="48238" y="95260"/>
                  </a:lnTo>
                  <a:lnTo>
                    <a:pt x="49363" y="94713"/>
                  </a:lnTo>
                  <a:lnTo>
                    <a:pt x="55777" y="35715"/>
                  </a:lnTo>
                  <a:lnTo>
                    <a:pt x="55473" y="35077"/>
                  </a:lnTo>
                  <a:lnTo>
                    <a:pt x="75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7"/>
            <p:cNvSpPr/>
            <p:nvPr/>
          </p:nvSpPr>
          <p:spPr>
            <a:xfrm>
              <a:off x="997250" y="1324050"/>
              <a:ext cx="1570725" cy="1521225"/>
            </a:xfrm>
            <a:custGeom>
              <a:avLst/>
              <a:gdLst/>
              <a:ahLst/>
              <a:cxnLst/>
              <a:rect l="l" t="t" r="r" b="b"/>
              <a:pathLst>
                <a:path w="62829" h="60849" extrusionOk="0">
                  <a:moveTo>
                    <a:pt x="31418" y="0"/>
                  </a:moveTo>
                  <a:cubicBezTo>
                    <a:pt x="27260" y="0"/>
                    <a:pt x="23081" y="852"/>
                    <a:pt x="19150" y="2583"/>
                  </a:cubicBezTo>
                  <a:cubicBezTo>
                    <a:pt x="9180" y="6929"/>
                    <a:pt x="2341" y="16322"/>
                    <a:pt x="1186" y="27112"/>
                  </a:cubicBezTo>
                  <a:cubicBezTo>
                    <a:pt x="0" y="37903"/>
                    <a:pt x="4681" y="48541"/>
                    <a:pt x="13435" y="54954"/>
                  </a:cubicBezTo>
                  <a:cubicBezTo>
                    <a:pt x="18749" y="58852"/>
                    <a:pt x="25064" y="60848"/>
                    <a:pt x="31424" y="60848"/>
                  </a:cubicBezTo>
                  <a:cubicBezTo>
                    <a:pt x="35578" y="60848"/>
                    <a:pt x="39752" y="59997"/>
                    <a:pt x="43679" y="58268"/>
                  </a:cubicBezTo>
                  <a:cubicBezTo>
                    <a:pt x="53649" y="53891"/>
                    <a:pt x="60488" y="44529"/>
                    <a:pt x="61673" y="33738"/>
                  </a:cubicBezTo>
                  <a:cubicBezTo>
                    <a:pt x="62828" y="22887"/>
                    <a:pt x="58178" y="12309"/>
                    <a:pt x="49393" y="5866"/>
                  </a:cubicBezTo>
                  <a:cubicBezTo>
                    <a:pt x="44083" y="1989"/>
                    <a:pt x="37774" y="0"/>
                    <a:pt x="314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7"/>
            <p:cNvSpPr/>
            <p:nvPr/>
          </p:nvSpPr>
          <p:spPr>
            <a:xfrm>
              <a:off x="406050" y="593000"/>
              <a:ext cx="2752350" cy="2984125"/>
            </a:xfrm>
            <a:custGeom>
              <a:avLst/>
              <a:gdLst/>
              <a:ahLst/>
              <a:cxnLst/>
              <a:rect l="l" t="t" r="r" b="b"/>
              <a:pathLst>
                <a:path w="110094" h="119365" extrusionOk="0">
                  <a:moveTo>
                    <a:pt x="61369" y="1490"/>
                  </a:moveTo>
                  <a:lnTo>
                    <a:pt x="108604" y="36050"/>
                  </a:lnTo>
                  <a:lnTo>
                    <a:pt x="102282" y="94227"/>
                  </a:lnTo>
                  <a:lnTo>
                    <a:pt x="48755" y="117844"/>
                  </a:lnTo>
                  <a:lnTo>
                    <a:pt x="1520" y="83254"/>
                  </a:lnTo>
                  <a:lnTo>
                    <a:pt x="7843" y="25077"/>
                  </a:lnTo>
                  <a:lnTo>
                    <a:pt x="61369" y="1490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58"/>
                  </a:lnTo>
                  <a:lnTo>
                    <a:pt x="304" y="84196"/>
                  </a:lnTo>
                  <a:lnTo>
                    <a:pt x="48238" y="119273"/>
                  </a:lnTo>
                  <a:lnTo>
                    <a:pt x="48938" y="119364"/>
                  </a:lnTo>
                  <a:lnTo>
                    <a:pt x="103255" y="95382"/>
                  </a:lnTo>
                  <a:lnTo>
                    <a:pt x="103650" y="94804"/>
                  </a:lnTo>
                  <a:lnTo>
                    <a:pt x="110094" y="35807"/>
                  </a:lnTo>
                  <a:lnTo>
                    <a:pt x="109790" y="35168"/>
                  </a:lnTo>
                  <a:lnTo>
                    <a:pt x="61856" y="92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7"/>
            <p:cNvSpPr/>
            <p:nvPr/>
          </p:nvSpPr>
          <p:spPr>
            <a:xfrm>
              <a:off x="406050" y="593000"/>
              <a:ext cx="1554000" cy="2107200"/>
            </a:xfrm>
            <a:custGeom>
              <a:avLst/>
              <a:gdLst/>
              <a:ahLst/>
              <a:cxnLst/>
              <a:rect l="l" t="t" r="r" b="b"/>
              <a:pathLst>
                <a:path w="62160" h="84288" extrusionOk="0">
                  <a:moveTo>
                    <a:pt x="60609" y="1824"/>
                  </a:moveTo>
                  <a:lnTo>
                    <a:pt x="54378" y="59181"/>
                  </a:lnTo>
                  <a:lnTo>
                    <a:pt x="1611" y="82464"/>
                  </a:lnTo>
                  <a:lnTo>
                    <a:pt x="7843" y="25077"/>
                  </a:lnTo>
                  <a:lnTo>
                    <a:pt x="60609" y="1824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28"/>
                  </a:lnTo>
                  <a:lnTo>
                    <a:pt x="1034" y="84288"/>
                  </a:lnTo>
                  <a:lnTo>
                    <a:pt x="55321" y="60336"/>
                  </a:lnTo>
                  <a:lnTo>
                    <a:pt x="55746" y="59789"/>
                  </a:lnTo>
                  <a:lnTo>
                    <a:pt x="62160" y="761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rgbClr val="0E55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7"/>
            <p:cNvSpPr/>
            <p:nvPr/>
          </p:nvSpPr>
          <p:spPr>
            <a:xfrm>
              <a:off x="413650" y="2068700"/>
              <a:ext cx="2577575" cy="1508425"/>
            </a:xfrm>
            <a:custGeom>
              <a:avLst/>
              <a:gdLst/>
              <a:ahLst/>
              <a:cxnLst/>
              <a:rect l="l" t="t" r="r" b="b"/>
              <a:pathLst>
                <a:path w="103103" h="60337" extrusionOk="0">
                  <a:moveTo>
                    <a:pt x="54682" y="1429"/>
                  </a:moveTo>
                  <a:lnTo>
                    <a:pt x="101218" y="35503"/>
                  </a:lnTo>
                  <a:lnTo>
                    <a:pt x="48451" y="58816"/>
                  </a:lnTo>
                  <a:lnTo>
                    <a:pt x="1885" y="24773"/>
                  </a:lnTo>
                  <a:lnTo>
                    <a:pt x="54682" y="1429"/>
                  </a:lnTo>
                  <a:close/>
                  <a:moveTo>
                    <a:pt x="54470" y="1"/>
                  </a:moveTo>
                  <a:lnTo>
                    <a:pt x="152" y="23922"/>
                  </a:lnTo>
                  <a:lnTo>
                    <a:pt x="0" y="25168"/>
                  </a:lnTo>
                  <a:lnTo>
                    <a:pt x="47934" y="60245"/>
                  </a:lnTo>
                  <a:lnTo>
                    <a:pt x="48634" y="60336"/>
                  </a:lnTo>
                  <a:lnTo>
                    <a:pt x="102951" y="36384"/>
                  </a:lnTo>
                  <a:lnTo>
                    <a:pt x="103103" y="35138"/>
                  </a:lnTo>
                  <a:lnTo>
                    <a:pt x="55169" y="62"/>
                  </a:lnTo>
                  <a:lnTo>
                    <a:pt x="544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8" name="Google Shape;398;p37"/>
          <p:cNvGrpSpPr/>
          <p:nvPr/>
        </p:nvGrpSpPr>
        <p:grpSpPr>
          <a:xfrm>
            <a:off x="8125489" y="4396925"/>
            <a:ext cx="1018507" cy="1018507"/>
            <a:chOff x="7731858" y="-8"/>
            <a:chExt cx="1397513" cy="1397513"/>
          </a:xfrm>
        </p:grpSpPr>
        <p:sp>
          <p:nvSpPr>
            <p:cNvPr id="399" name="Google Shape;399;p37"/>
            <p:cNvSpPr/>
            <p:nvPr/>
          </p:nvSpPr>
          <p:spPr>
            <a:xfrm>
              <a:off x="7862275" y="130275"/>
              <a:ext cx="1137000" cy="113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0" name="Google Shape;400;p37"/>
            <p:cNvGrpSpPr/>
            <p:nvPr/>
          </p:nvGrpSpPr>
          <p:grpSpPr>
            <a:xfrm>
              <a:off x="7731858" y="-8"/>
              <a:ext cx="1397513" cy="1397513"/>
              <a:chOff x="6125050" y="304020"/>
              <a:chExt cx="1608000" cy="1608000"/>
            </a:xfrm>
          </p:grpSpPr>
          <p:sp>
            <p:nvSpPr>
              <p:cNvPr id="401" name="Google Shape;401;p37"/>
              <p:cNvSpPr/>
              <p:nvPr/>
            </p:nvSpPr>
            <p:spPr>
              <a:xfrm rot="2700000">
                <a:off x="6360536" y="539506"/>
                <a:ext cx="1137028" cy="1137028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7"/>
              <p:cNvSpPr/>
              <p:nvPr/>
            </p:nvSpPr>
            <p:spPr>
              <a:xfrm>
                <a:off x="6360536" y="539506"/>
                <a:ext cx="1137000" cy="1137000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8CBD139-4F05-95BB-E7D6-45018C133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787" y="221602"/>
            <a:ext cx="815913" cy="85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23E4AA-CA9B-B633-163D-86595A7CB2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619" y="111408"/>
            <a:ext cx="1256214" cy="957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Image result for ÑÐµÐ½ÑÑÑ Ð·Ð° Ð¸Ð·ÑÐ»ÐµÐ´Ð²Ð°Ð½Ð¸Ñ Ð¸ Ð°Ð½Ð°Ð»Ð¸Ð·Ð¸">
            <a:extLst>
              <a:ext uri="{FF2B5EF4-FFF2-40B4-BE49-F238E27FC236}">
                <a16:creationId xmlns:a16="http://schemas.microsoft.com/office/drawing/2014/main" id="{DB3C40E7-699C-7DB7-AB61-F4E2657253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910" y="182098"/>
            <a:ext cx="903158" cy="88692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E375FE28-931D-3965-96BC-9069012838B1}"/>
              </a:ext>
            </a:extLst>
          </p:cNvPr>
          <p:cNvSpPr txBox="1">
            <a:spLocks/>
          </p:cNvSpPr>
          <p:nvPr/>
        </p:nvSpPr>
        <p:spPr>
          <a:xfrm>
            <a:off x="506181" y="4730396"/>
            <a:ext cx="8637815" cy="29219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bg-BG" sz="900" i="1" dirty="0">
                <a:solidFill>
                  <a:schemeClr val="bg2">
                    <a:lumMod val="75000"/>
                  </a:schemeClr>
                </a:solidFill>
              </a:rPr>
              <a:t>*Проект BG05SFOP001-2.025-0006 към Оперативна програма добро управление, изпълняван от Центъра за изследвания и анализи (ЦИА) </a:t>
            </a:r>
          </a:p>
        </p:txBody>
      </p:sp>
    </p:spTree>
    <p:extLst>
      <p:ext uri="{BB962C8B-B14F-4D97-AF65-F5344CB8AC3E}">
        <p14:creationId xmlns:p14="http://schemas.microsoft.com/office/powerpoint/2010/main" val="34679445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5944969-1B0B-9B5D-A54C-50021C5C62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2468351"/>
              </p:ext>
            </p:extLst>
          </p:nvPr>
        </p:nvGraphicFramePr>
        <p:xfrm>
          <a:off x="89806" y="906010"/>
          <a:ext cx="9054194" cy="3951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4362F33-0FCC-2151-113A-927366FA1967}"/>
              </a:ext>
            </a:extLst>
          </p:cNvPr>
          <p:cNvSpPr txBox="1">
            <a:spLocks/>
          </p:cNvSpPr>
          <p:nvPr/>
        </p:nvSpPr>
        <p:spPr>
          <a:xfrm>
            <a:off x="170621" y="4857750"/>
            <a:ext cx="8637815" cy="29219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bg-BG" sz="900" i="1" dirty="0">
                <a:solidFill>
                  <a:schemeClr val="bg2">
                    <a:lumMod val="75000"/>
                  </a:schemeClr>
                </a:solidFill>
              </a:rPr>
              <a:t>*Проект BG05SFOP001-2.025-0006 към Оперативна програма добро управление, изпълняван от Центъра за изследвания и анализи (ЦИА)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39A508-1E7A-0E5F-F608-304F9F5F73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56" y="137712"/>
            <a:ext cx="815913" cy="85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CC947E-98EF-3F10-4E8C-F60703E9B0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727" y="0"/>
            <a:ext cx="1256214" cy="957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Image result for ÑÐµÐ½ÑÑÑ Ð·Ð° Ð¸Ð·ÑÐ»ÐµÐ´Ð²Ð°Ð½Ð¸Ñ Ð¸ Ð°Ð½Ð°Ð»Ð¸Ð·Ð¸">
            <a:extLst>
              <a:ext uri="{FF2B5EF4-FFF2-40B4-BE49-F238E27FC236}">
                <a16:creationId xmlns:a16="http://schemas.microsoft.com/office/drawing/2014/main" id="{FEE77E7C-4989-BA02-5CC2-1B9CBC2B88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356" y="137712"/>
            <a:ext cx="903158" cy="8869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4340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90AADA0-9ED7-F76D-9DFC-9E094075D9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0324591"/>
              </p:ext>
            </p:extLst>
          </p:nvPr>
        </p:nvGraphicFramePr>
        <p:xfrm>
          <a:off x="58722" y="788565"/>
          <a:ext cx="9085277" cy="4254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5D8096-2D99-C680-9175-177C354A3DE7}"/>
              </a:ext>
            </a:extLst>
          </p:cNvPr>
          <p:cNvSpPr txBox="1">
            <a:spLocks/>
          </p:cNvSpPr>
          <p:nvPr/>
        </p:nvSpPr>
        <p:spPr>
          <a:xfrm>
            <a:off x="253092" y="4897389"/>
            <a:ext cx="8637815" cy="29219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bg-BG" sz="900" i="1" dirty="0">
                <a:solidFill>
                  <a:schemeClr val="bg2">
                    <a:lumMod val="75000"/>
                  </a:schemeClr>
                </a:solidFill>
              </a:rPr>
              <a:t>*Проект BG05SFOP001-2.025-0006 към Оперативна програма добро управление, изпълняван от Центъра за изследвания и анализи (ЦИА)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C057AA-E52E-6C03-27B8-D801C469BE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55" y="100014"/>
            <a:ext cx="815913" cy="85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2F30A1-889C-3B05-65BF-13983B1790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727" y="0"/>
            <a:ext cx="1248893" cy="952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Image result for ÑÐµÐ½ÑÑÑ Ð·Ð° Ð¸Ð·ÑÐ»ÐµÐ´Ð²Ð°Ð½Ð¸Ñ Ð¸ Ð°Ð½Ð°Ð»Ð¸Ð·Ð¸">
            <a:extLst>
              <a:ext uri="{FF2B5EF4-FFF2-40B4-BE49-F238E27FC236}">
                <a16:creationId xmlns:a16="http://schemas.microsoft.com/office/drawing/2014/main" id="{F9376F50-274C-AD19-2118-C68A8510DC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00" y="100014"/>
            <a:ext cx="903158" cy="8869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1879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>
            <a:extLst>
              <a:ext uri="{FF2B5EF4-FFF2-40B4-BE49-F238E27FC236}">
                <a16:creationId xmlns:a16="http://schemas.microsoft.com/office/drawing/2014/main" id="{877B46DB-75D3-D6D8-994C-B198D28EFCB0}"/>
              </a:ext>
            </a:extLst>
          </p:cNvPr>
          <p:cNvGrpSpPr/>
          <p:nvPr/>
        </p:nvGrpSpPr>
        <p:grpSpPr>
          <a:xfrm>
            <a:off x="97971" y="580649"/>
            <a:ext cx="8925881" cy="4278086"/>
            <a:chOff x="-245578" y="778086"/>
            <a:chExt cx="11198309" cy="5733333"/>
          </a:xfrm>
        </p:grpSpPr>
        <p:graphicFrame>
          <p:nvGraphicFramePr>
            <p:cNvPr id="3" name="Chart 3">
              <a:extLst>
                <a:ext uri="{FF2B5EF4-FFF2-40B4-BE49-F238E27FC236}">
                  <a16:creationId xmlns:a16="http://schemas.microsoft.com/office/drawing/2014/main" id="{A1BB8783-8103-9F6B-6707-6E7C17E1F36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08647095"/>
                </p:ext>
              </p:extLst>
            </p:nvPr>
          </p:nvGraphicFramePr>
          <p:xfrm>
            <a:off x="-245578" y="778086"/>
            <a:ext cx="10908603" cy="57333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49D2990-522B-681A-E713-F0CFB97AC70D}"/>
                </a:ext>
              </a:extLst>
            </p:cNvPr>
            <p:cNvSpPr txBox="1"/>
            <p:nvPr/>
          </p:nvSpPr>
          <p:spPr>
            <a:xfrm>
              <a:off x="6793309" y="4563634"/>
              <a:ext cx="641947" cy="3093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bg-BG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26,8</a:t>
              </a:r>
              <a:r>
                <a:rPr kumimoji="0" lang="en-GB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%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872EFDB-683B-9928-53DA-912B2B91119A}"/>
                </a:ext>
              </a:extLst>
            </p:cNvPr>
            <p:cNvSpPr txBox="1"/>
            <p:nvPr/>
          </p:nvSpPr>
          <p:spPr>
            <a:xfrm>
              <a:off x="7435256" y="3932279"/>
              <a:ext cx="1390079" cy="3093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bg-BG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41,5</a:t>
              </a:r>
              <a:r>
                <a:rPr kumimoji="0" lang="en-GB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% 	</a:t>
              </a: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F8C95CD0-F779-2A48-E93A-EE0AA35A57BA}"/>
                </a:ext>
              </a:extLst>
            </p:cNvPr>
            <p:cNvSpPr txBox="1"/>
            <p:nvPr/>
          </p:nvSpPr>
          <p:spPr>
            <a:xfrm>
              <a:off x="7211932" y="3421362"/>
              <a:ext cx="641947" cy="3093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bg-BG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35,4</a:t>
              </a:r>
              <a:r>
                <a:rPr kumimoji="0" lang="en-GB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%</a:t>
              </a: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9B2BC34B-5A45-F916-25CD-69C217CD7F81}"/>
                </a:ext>
              </a:extLst>
            </p:cNvPr>
            <p:cNvSpPr txBox="1"/>
            <p:nvPr/>
          </p:nvSpPr>
          <p:spPr>
            <a:xfrm>
              <a:off x="7953157" y="2828121"/>
              <a:ext cx="641947" cy="3093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bg-BG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53,7</a:t>
              </a:r>
              <a:r>
                <a:rPr kumimoji="0" lang="en-GB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%</a:t>
              </a: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BD90C52E-57D2-2E60-512A-F802AC11D0BF}"/>
                </a:ext>
              </a:extLst>
            </p:cNvPr>
            <p:cNvSpPr txBox="1"/>
            <p:nvPr/>
          </p:nvSpPr>
          <p:spPr>
            <a:xfrm>
              <a:off x="7934892" y="2252981"/>
              <a:ext cx="641947" cy="3093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bg-BG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51,2</a:t>
              </a:r>
              <a:r>
                <a:rPr kumimoji="0" lang="en-GB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%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81675DB1-9C48-D877-FE35-4F0AC3BC721E}"/>
                </a:ext>
              </a:extLst>
            </p:cNvPr>
            <p:cNvSpPr txBox="1"/>
            <p:nvPr/>
          </p:nvSpPr>
          <p:spPr>
            <a:xfrm>
              <a:off x="8042943" y="4924332"/>
              <a:ext cx="641947" cy="3093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bg-BG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</a:rPr>
                <a:t>54,1</a:t>
              </a:r>
              <a:r>
                <a:rPr kumimoji="0" lang="en-GB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</a:rPr>
                <a:t>%</a:t>
              </a: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1F802ED6-55F0-1BD8-D6AE-E56121126D88}"/>
                </a:ext>
              </a:extLst>
            </p:cNvPr>
            <p:cNvSpPr txBox="1"/>
            <p:nvPr/>
          </p:nvSpPr>
          <p:spPr>
            <a:xfrm>
              <a:off x="8055505" y="1700968"/>
              <a:ext cx="1355890" cy="3093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bg-BG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52,4</a:t>
              </a:r>
              <a:r>
                <a:rPr kumimoji="0" lang="en-GB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%</a:t>
              </a:r>
              <a:r>
                <a:rPr kumimoji="0" lang="bg-BG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- учители</a:t>
              </a:r>
              <a:endParaRPr kumimoji="0" lang="en-GB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177C905D-471D-8D0B-8B1B-A4214BA12F25}"/>
                </a:ext>
              </a:extLst>
            </p:cNvPr>
            <p:cNvSpPr txBox="1"/>
            <p:nvPr/>
          </p:nvSpPr>
          <p:spPr>
            <a:xfrm>
              <a:off x="7243200" y="5124566"/>
              <a:ext cx="641947" cy="3093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bg-BG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37,8</a:t>
              </a:r>
              <a:r>
                <a:rPr kumimoji="0" lang="en-GB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%</a:t>
              </a: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15466173-790F-6343-2797-31B429E90080}"/>
                </a:ext>
              </a:extLst>
            </p:cNvPr>
            <p:cNvSpPr txBox="1"/>
            <p:nvPr/>
          </p:nvSpPr>
          <p:spPr>
            <a:xfrm>
              <a:off x="8133933" y="4344942"/>
              <a:ext cx="641947" cy="3093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bg-BG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</a:rPr>
                <a:t>56,8</a:t>
              </a:r>
              <a:r>
                <a:rPr kumimoji="0" lang="en-GB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</a:rPr>
                <a:t>%</a:t>
              </a:r>
            </a:p>
          </p:txBody>
        </p:sp>
        <p:sp>
          <p:nvSpPr>
            <p:cNvPr id="13" name="TextBox 14">
              <a:extLst>
                <a:ext uri="{FF2B5EF4-FFF2-40B4-BE49-F238E27FC236}">
                  <a16:creationId xmlns:a16="http://schemas.microsoft.com/office/drawing/2014/main" id="{52E5128B-74F8-C235-52F2-9101957B9DC6}"/>
                </a:ext>
              </a:extLst>
            </p:cNvPr>
            <p:cNvSpPr txBox="1"/>
            <p:nvPr/>
          </p:nvSpPr>
          <p:spPr>
            <a:xfrm>
              <a:off x="9245171" y="2611083"/>
              <a:ext cx="641947" cy="3093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bg-BG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</a:rPr>
                <a:t>78,4</a:t>
              </a:r>
              <a:r>
                <a:rPr kumimoji="0" lang="en-GB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</a:rPr>
                <a:t>%</a:t>
              </a:r>
            </a:p>
          </p:txBody>
        </p:sp>
        <p:sp>
          <p:nvSpPr>
            <p:cNvPr id="14" name="TextBox 15">
              <a:extLst>
                <a:ext uri="{FF2B5EF4-FFF2-40B4-BE49-F238E27FC236}">
                  <a16:creationId xmlns:a16="http://schemas.microsoft.com/office/drawing/2014/main" id="{6C538D27-BA99-98C5-95A9-FE0605D025BE}"/>
                </a:ext>
              </a:extLst>
            </p:cNvPr>
            <p:cNvSpPr txBox="1"/>
            <p:nvPr/>
          </p:nvSpPr>
          <p:spPr>
            <a:xfrm>
              <a:off x="9348859" y="1991346"/>
              <a:ext cx="641947" cy="3093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bg-BG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</a:rPr>
                <a:t>81,1</a:t>
              </a:r>
              <a:r>
                <a:rPr kumimoji="0" lang="en-GB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</a:rPr>
                <a:t>%</a:t>
              </a:r>
            </a:p>
          </p:txBody>
        </p:sp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93CB9C89-5689-3E63-9DF2-9A5B77E7170A}"/>
                </a:ext>
              </a:extLst>
            </p:cNvPr>
            <p:cNvSpPr txBox="1"/>
            <p:nvPr/>
          </p:nvSpPr>
          <p:spPr>
            <a:xfrm>
              <a:off x="9423885" y="1483012"/>
              <a:ext cx="1528846" cy="3093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bg-BG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</a:rPr>
                <a:t>83,8</a:t>
              </a:r>
              <a:r>
                <a:rPr kumimoji="0" lang="en-GB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</a:rPr>
                <a:t>% - </a:t>
              </a:r>
              <a:r>
                <a:rPr kumimoji="0" lang="bg-BG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</a:rPr>
                <a:t>директори</a:t>
              </a:r>
              <a:endParaRPr kumimoji="0" lang="en-GB" sz="9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TextBox 18">
              <a:extLst>
                <a:ext uri="{FF2B5EF4-FFF2-40B4-BE49-F238E27FC236}">
                  <a16:creationId xmlns:a16="http://schemas.microsoft.com/office/drawing/2014/main" id="{A0C0BD48-58F7-FDFF-7D2B-2524449F33F8}"/>
                </a:ext>
              </a:extLst>
            </p:cNvPr>
            <p:cNvSpPr txBox="1"/>
            <p:nvPr/>
          </p:nvSpPr>
          <p:spPr>
            <a:xfrm>
              <a:off x="9287150" y="3181091"/>
              <a:ext cx="641947" cy="3093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bg-BG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</a:rPr>
                <a:t>78,4</a:t>
              </a:r>
              <a:r>
                <a:rPr kumimoji="0" lang="en-GB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</a:rPr>
                <a:t>%</a:t>
              </a:r>
            </a:p>
          </p:txBody>
        </p:sp>
        <p:sp>
          <p:nvSpPr>
            <p:cNvPr id="17" name="TextBox 19">
              <a:extLst>
                <a:ext uri="{FF2B5EF4-FFF2-40B4-BE49-F238E27FC236}">
                  <a16:creationId xmlns:a16="http://schemas.microsoft.com/office/drawing/2014/main" id="{C6D1DCCF-C061-1702-9032-C37769D74196}"/>
                </a:ext>
              </a:extLst>
            </p:cNvPr>
            <p:cNvSpPr txBox="1"/>
            <p:nvPr/>
          </p:nvSpPr>
          <p:spPr>
            <a:xfrm>
              <a:off x="9115041" y="3743048"/>
              <a:ext cx="641947" cy="3093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bg-BG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</a:rPr>
                <a:t>78,4</a:t>
              </a:r>
              <a:r>
                <a:rPr kumimoji="0" lang="en-GB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</a:rPr>
                <a:t>%</a:t>
              </a:r>
            </a:p>
          </p:txBody>
        </p:sp>
        <p:sp>
          <p:nvSpPr>
            <p:cNvPr id="18" name="TextBox 20">
              <a:extLst>
                <a:ext uri="{FF2B5EF4-FFF2-40B4-BE49-F238E27FC236}">
                  <a16:creationId xmlns:a16="http://schemas.microsoft.com/office/drawing/2014/main" id="{C24B81CD-2065-8BC0-54EA-3B79473BC675}"/>
                </a:ext>
              </a:extLst>
            </p:cNvPr>
            <p:cNvSpPr txBox="1"/>
            <p:nvPr/>
          </p:nvSpPr>
          <p:spPr>
            <a:xfrm>
              <a:off x="7734530" y="5503722"/>
              <a:ext cx="641947" cy="3093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bg-BG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</a:rPr>
                <a:t>48,6</a:t>
              </a:r>
              <a:r>
                <a:rPr kumimoji="0" lang="en-GB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</a:rPr>
                <a:t>%</a:t>
              </a:r>
            </a:p>
          </p:txBody>
        </p:sp>
        <p:sp>
          <p:nvSpPr>
            <p:cNvPr id="19" name="TextBox 21">
              <a:extLst>
                <a:ext uri="{FF2B5EF4-FFF2-40B4-BE49-F238E27FC236}">
                  <a16:creationId xmlns:a16="http://schemas.microsoft.com/office/drawing/2014/main" id="{0309D861-062B-F921-9547-0BB6605EB8C8}"/>
                </a:ext>
              </a:extLst>
            </p:cNvPr>
            <p:cNvSpPr txBox="1"/>
            <p:nvPr/>
          </p:nvSpPr>
          <p:spPr>
            <a:xfrm>
              <a:off x="7133486" y="5728202"/>
              <a:ext cx="641947" cy="3093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bg-BG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36,6</a:t>
              </a:r>
              <a:r>
                <a:rPr kumimoji="0" lang="en-GB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%</a:t>
              </a:r>
            </a:p>
          </p:txBody>
        </p:sp>
      </p:grp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105EDD64-B861-4F62-21F9-E734ED526E8F}"/>
              </a:ext>
            </a:extLst>
          </p:cNvPr>
          <p:cNvSpPr txBox="1">
            <a:spLocks/>
          </p:cNvSpPr>
          <p:nvPr/>
        </p:nvSpPr>
        <p:spPr>
          <a:xfrm>
            <a:off x="253092" y="4897389"/>
            <a:ext cx="8637815" cy="29219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bg-BG" sz="900" i="1" dirty="0">
                <a:solidFill>
                  <a:schemeClr val="bg2">
                    <a:lumMod val="75000"/>
                  </a:schemeClr>
                </a:solidFill>
              </a:rPr>
              <a:t>*Проект BG05SFOP001-2.025-0006 към Оперативна програма добро управление, изпълняван от Центъра за изследвания и анализи (ЦИА)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50E88AA-16C6-4F93-70CE-099824AD2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55" y="100014"/>
            <a:ext cx="815913" cy="85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5D9F0E7-187A-E5CD-6E7B-2BEF0B4745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727" y="1"/>
            <a:ext cx="967637" cy="737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Image result for ÑÐµÐ½ÑÑÑ Ð·Ð° Ð¸Ð·ÑÐ»ÐµÐ´Ð²Ð°Ð½Ð¸Ñ Ð¸ Ð°Ð½Ð°Ð»Ð¸Ð·Ð¸">
            <a:extLst>
              <a:ext uri="{FF2B5EF4-FFF2-40B4-BE49-F238E27FC236}">
                <a16:creationId xmlns:a16="http://schemas.microsoft.com/office/drawing/2014/main" id="{C8406421-D7DD-BE13-FDE5-F7F11CB38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00" y="100014"/>
            <a:ext cx="815913" cy="8012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43036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0"/>
          <p:cNvSpPr txBox="1">
            <a:spLocks noGrp="1"/>
          </p:cNvSpPr>
          <p:nvPr>
            <p:ph type="title" idx="4294967295"/>
          </p:nvPr>
        </p:nvSpPr>
        <p:spPr>
          <a:xfrm>
            <a:off x="367515" y="524621"/>
            <a:ext cx="7702550" cy="20574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bg2"/>
                </a:solidFill>
              </a:rPr>
              <a:t>           </a:t>
            </a:r>
            <a:br>
              <a:rPr lang="ru-RU" sz="2800" dirty="0">
                <a:solidFill>
                  <a:schemeClr val="bg2"/>
                </a:solidFill>
              </a:rPr>
            </a:br>
            <a:br>
              <a:rPr lang="ru-RU" sz="2800" dirty="0">
                <a:solidFill>
                  <a:schemeClr val="bg2"/>
                </a:solidFill>
              </a:rPr>
            </a:br>
            <a:r>
              <a:rPr lang="ru-RU" sz="2800" dirty="0">
                <a:solidFill>
                  <a:schemeClr val="bg2"/>
                </a:solidFill>
              </a:rPr>
              <a:t>	</a:t>
            </a:r>
            <a:r>
              <a:rPr lang="ru-RU" sz="2000" dirty="0" err="1">
                <a:solidFill>
                  <a:schemeClr val="bg2"/>
                </a:solidFill>
              </a:rPr>
              <a:t>Подобряване</a:t>
            </a:r>
            <a:r>
              <a:rPr lang="ru-RU" sz="2000" dirty="0">
                <a:solidFill>
                  <a:schemeClr val="bg2"/>
                </a:solidFill>
              </a:rPr>
              <a:t> на </a:t>
            </a:r>
            <a:r>
              <a:rPr lang="ru-RU" sz="2000" dirty="0" err="1">
                <a:solidFill>
                  <a:schemeClr val="bg2"/>
                </a:solidFill>
              </a:rPr>
              <a:t>материалните</a:t>
            </a:r>
            <a:r>
              <a:rPr lang="ru-RU" sz="2000" dirty="0">
                <a:solidFill>
                  <a:schemeClr val="bg2"/>
                </a:solidFill>
              </a:rPr>
              <a:t> условия и </a:t>
            </a:r>
            <a:r>
              <a:rPr lang="ru-RU" sz="2000" dirty="0" err="1">
                <a:solidFill>
                  <a:schemeClr val="bg2"/>
                </a:solidFill>
              </a:rPr>
              <a:t>достъпност</a:t>
            </a:r>
            <a:r>
              <a:rPr lang="ru-RU" sz="2000" dirty="0">
                <a:solidFill>
                  <a:schemeClr val="bg2"/>
                </a:solidFill>
              </a:rPr>
              <a:t> на </a:t>
            </a:r>
            <a:r>
              <a:rPr lang="ru-RU" sz="2000" dirty="0" err="1">
                <a:solidFill>
                  <a:schemeClr val="bg2"/>
                </a:solidFill>
              </a:rPr>
              <a:t>средата</a:t>
            </a:r>
            <a:r>
              <a:rPr lang="ru-RU" sz="2000" dirty="0">
                <a:solidFill>
                  <a:schemeClr val="bg2"/>
                </a:solidFill>
              </a:rPr>
              <a:t> за обучение на </a:t>
            </a:r>
            <a:r>
              <a:rPr lang="ru-RU" sz="2000" dirty="0" err="1">
                <a:solidFill>
                  <a:schemeClr val="bg2"/>
                </a:solidFill>
              </a:rPr>
              <a:t>деца</a:t>
            </a:r>
            <a:r>
              <a:rPr lang="ru-RU" sz="2000" dirty="0">
                <a:solidFill>
                  <a:schemeClr val="bg2"/>
                </a:solidFill>
              </a:rPr>
              <a:t> </a:t>
            </a:r>
            <a:r>
              <a:rPr lang="ru-RU" sz="2000" dirty="0" err="1">
                <a:solidFill>
                  <a:schemeClr val="bg2"/>
                </a:solidFill>
              </a:rPr>
              <a:t>със</a:t>
            </a:r>
            <a:r>
              <a:rPr lang="ru-RU" sz="2000" dirty="0">
                <a:solidFill>
                  <a:schemeClr val="bg2"/>
                </a:solidFill>
              </a:rPr>
              <a:t> </a:t>
            </a:r>
            <a:r>
              <a:rPr lang="ru-RU" sz="2000" dirty="0" err="1">
                <a:solidFill>
                  <a:schemeClr val="bg2"/>
                </a:solidFill>
              </a:rPr>
              <a:t>специални</a:t>
            </a:r>
            <a:r>
              <a:rPr lang="ru-RU" sz="2000" dirty="0">
                <a:solidFill>
                  <a:schemeClr val="bg2"/>
                </a:solidFill>
              </a:rPr>
              <a:t> </a:t>
            </a:r>
            <a:r>
              <a:rPr lang="ru-RU" sz="2000" dirty="0" err="1">
                <a:solidFill>
                  <a:schemeClr val="bg2"/>
                </a:solidFill>
              </a:rPr>
              <a:t>образователни</a:t>
            </a:r>
            <a:r>
              <a:rPr lang="ru-RU" sz="2000" dirty="0">
                <a:solidFill>
                  <a:schemeClr val="bg2"/>
                </a:solidFill>
              </a:rPr>
              <a:t> потребности в </a:t>
            </a:r>
            <a:r>
              <a:rPr lang="ru-RU" sz="2000" dirty="0" err="1">
                <a:solidFill>
                  <a:schemeClr val="bg2"/>
                </a:solidFill>
              </a:rPr>
              <a:t>институциите</a:t>
            </a:r>
            <a:r>
              <a:rPr lang="ru-RU" sz="2000" dirty="0">
                <a:solidFill>
                  <a:schemeClr val="bg2"/>
                </a:solidFill>
              </a:rPr>
              <a:t> в </a:t>
            </a:r>
            <a:r>
              <a:rPr lang="ru-RU" sz="2000" dirty="0" err="1">
                <a:solidFill>
                  <a:schemeClr val="bg2"/>
                </a:solidFill>
              </a:rPr>
              <a:t>системата</a:t>
            </a:r>
            <a:r>
              <a:rPr lang="ru-RU" sz="2000" dirty="0">
                <a:solidFill>
                  <a:schemeClr val="bg2"/>
                </a:solidFill>
              </a:rPr>
              <a:t> на </a:t>
            </a:r>
            <a:r>
              <a:rPr lang="ru-RU" sz="2000" dirty="0" err="1">
                <a:solidFill>
                  <a:schemeClr val="bg2"/>
                </a:solidFill>
              </a:rPr>
              <a:t>предучилищното</a:t>
            </a:r>
            <a:r>
              <a:rPr lang="ru-RU" sz="2000" dirty="0">
                <a:solidFill>
                  <a:schemeClr val="bg2"/>
                </a:solidFill>
              </a:rPr>
              <a:t> и </a:t>
            </a:r>
            <a:r>
              <a:rPr lang="ru-RU" sz="2000" dirty="0" err="1">
                <a:solidFill>
                  <a:schemeClr val="bg2"/>
                </a:solidFill>
              </a:rPr>
              <a:t>училищно</a:t>
            </a:r>
            <a:r>
              <a:rPr lang="ru-RU" sz="2000" dirty="0">
                <a:solidFill>
                  <a:schemeClr val="bg2"/>
                </a:solidFill>
              </a:rPr>
              <a:t> образование. </a:t>
            </a:r>
            <a:endParaRPr lang="en-GB" sz="2800" dirty="0">
              <a:solidFill>
                <a:schemeClr val="bg2"/>
              </a:solidFill>
            </a:endParaRPr>
          </a:p>
        </p:txBody>
      </p:sp>
      <p:grpSp>
        <p:nvGrpSpPr>
          <p:cNvPr id="441" name="Google Shape;441;p40"/>
          <p:cNvGrpSpPr/>
          <p:nvPr/>
        </p:nvGrpSpPr>
        <p:grpSpPr>
          <a:xfrm rot="190180">
            <a:off x="7819086" y="2196348"/>
            <a:ext cx="861152" cy="933669"/>
            <a:chOff x="406050" y="593000"/>
            <a:chExt cx="2752350" cy="2984125"/>
          </a:xfrm>
        </p:grpSpPr>
        <p:sp>
          <p:nvSpPr>
            <p:cNvPr id="442" name="Google Shape;442;p40"/>
            <p:cNvSpPr/>
            <p:nvPr/>
          </p:nvSpPr>
          <p:spPr>
            <a:xfrm>
              <a:off x="574750" y="593000"/>
              <a:ext cx="2576825" cy="1508400"/>
            </a:xfrm>
            <a:custGeom>
              <a:avLst/>
              <a:gdLst/>
              <a:ahLst/>
              <a:cxnLst/>
              <a:rect l="l" t="t" r="r" b="b"/>
              <a:pathLst>
                <a:path w="103073" h="60336" extrusionOk="0">
                  <a:moveTo>
                    <a:pt x="54621" y="1490"/>
                  </a:moveTo>
                  <a:lnTo>
                    <a:pt x="101157" y="35533"/>
                  </a:lnTo>
                  <a:lnTo>
                    <a:pt x="48390" y="58816"/>
                  </a:lnTo>
                  <a:lnTo>
                    <a:pt x="1854" y="24743"/>
                  </a:lnTo>
                  <a:lnTo>
                    <a:pt x="54621" y="1490"/>
                  </a:lnTo>
                  <a:close/>
                  <a:moveTo>
                    <a:pt x="54439" y="1"/>
                  </a:moveTo>
                  <a:lnTo>
                    <a:pt x="122" y="23952"/>
                  </a:lnTo>
                  <a:lnTo>
                    <a:pt x="0" y="25199"/>
                  </a:lnTo>
                  <a:lnTo>
                    <a:pt x="47904" y="60275"/>
                  </a:lnTo>
                  <a:lnTo>
                    <a:pt x="48633" y="60336"/>
                  </a:lnTo>
                  <a:lnTo>
                    <a:pt x="102920" y="36415"/>
                  </a:lnTo>
                  <a:lnTo>
                    <a:pt x="103072" y="35168"/>
                  </a:lnTo>
                  <a:lnTo>
                    <a:pt x="55169" y="92"/>
                  </a:lnTo>
                  <a:lnTo>
                    <a:pt x="544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0"/>
            <p:cNvSpPr/>
            <p:nvPr/>
          </p:nvSpPr>
          <p:spPr>
            <a:xfrm>
              <a:off x="406050" y="1193325"/>
              <a:ext cx="1394425" cy="2381500"/>
            </a:xfrm>
            <a:custGeom>
              <a:avLst/>
              <a:gdLst/>
              <a:ahLst/>
              <a:cxnLst/>
              <a:rect l="l" t="t" r="r" b="b"/>
              <a:pathLst>
                <a:path w="55777" h="95260" extrusionOk="0">
                  <a:moveTo>
                    <a:pt x="7751" y="1915"/>
                  </a:moveTo>
                  <a:lnTo>
                    <a:pt x="54318" y="35989"/>
                  </a:lnTo>
                  <a:lnTo>
                    <a:pt x="48056" y="93315"/>
                  </a:lnTo>
                  <a:lnTo>
                    <a:pt x="1520" y="59241"/>
                  </a:lnTo>
                  <a:lnTo>
                    <a:pt x="7751" y="1915"/>
                  </a:lnTo>
                  <a:close/>
                  <a:moveTo>
                    <a:pt x="7569" y="0"/>
                  </a:moveTo>
                  <a:lnTo>
                    <a:pt x="6444" y="517"/>
                  </a:lnTo>
                  <a:lnTo>
                    <a:pt x="0" y="59545"/>
                  </a:lnTo>
                  <a:lnTo>
                    <a:pt x="304" y="60183"/>
                  </a:lnTo>
                  <a:lnTo>
                    <a:pt x="48238" y="95260"/>
                  </a:lnTo>
                  <a:lnTo>
                    <a:pt x="49363" y="94713"/>
                  </a:lnTo>
                  <a:lnTo>
                    <a:pt x="55777" y="35715"/>
                  </a:lnTo>
                  <a:lnTo>
                    <a:pt x="55473" y="35077"/>
                  </a:lnTo>
                  <a:lnTo>
                    <a:pt x="75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0"/>
            <p:cNvSpPr/>
            <p:nvPr/>
          </p:nvSpPr>
          <p:spPr>
            <a:xfrm>
              <a:off x="997250" y="1324050"/>
              <a:ext cx="1570725" cy="1521225"/>
            </a:xfrm>
            <a:custGeom>
              <a:avLst/>
              <a:gdLst/>
              <a:ahLst/>
              <a:cxnLst/>
              <a:rect l="l" t="t" r="r" b="b"/>
              <a:pathLst>
                <a:path w="62829" h="60849" extrusionOk="0">
                  <a:moveTo>
                    <a:pt x="31418" y="0"/>
                  </a:moveTo>
                  <a:cubicBezTo>
                    <a:pt x="27260" y="0"/>
                    <a:pt x="23081" y="852"/>
                    <a:pt x="19150" y="2583"/>
                  </a:cubicBezTo>
                  <a:cubicBezTo>
                    <a:pt x="9180" y="6929"/>
                    <a:pt x="2341" y="16322"/>
                    <a:pt x="1186" y="27112"/>
                  </a:cubicBezTo>
                  <a:cubicBezTo>
                    <a:pt x="0" y="37903"/>
                    <a:pt x="4681" y="48541"/>
                    <a:pt x="13435" y="54954"/>
                  </a:cubicBezTo>
                  <a:cubicBezTo>
                    <a:pt x="18749" y="58852"/>
                    <a:pt x="25064" y="60848"/>
                    <a:pt x="31424" y="60848"/>
                  </a:cubicBezTo>
                  <a:cubicBezTo>
                    <a:pt x="35578" y="60848"/>
                    <a:pt x="39752" y="59997"/>
                    <a:pt x="43679" y="58268"/>
                  </a:cubicBezTo>
                  <a:cubicBezTo>
                    <a:pt x="53649" y="53891"/>
                    <a:pt x="60488" y="44529"/>
                    <a:pt x="61673" y="33738"/>
                  </a:cubicBezTo>
                  <a:cubicBezTo>
                    <a:pt x="62828" y="22887"/>
                    <a:pt x="58178" y="12309"/>
                    <a:pt x="49393" y="5866"/>
                  </a:cubicBezTo>
                  <a:cubicBezTo>
                    <a:pt x="44083" y="1989"/>
                    <a:pt x="37774" y="0"/>
                    <a:pt x="314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40"/>
            <p:cNvSpPr/>
            <p:nvPr/>
          </p:nvSpPr>
          <p:spPr>
            <a:xfrm>
              <a:off x="406050" y="593000"/>
              <a:ext cx="2752350" cy="2984125"/>
            </a:xfrm>
            <a:custGeom>
              <a:avLst/>
              <a:gdLst/>
              <a:ahLst/>
              <a:cxnLst/>
              <a:rect l="l" t="t" r="r" b="b"/>
              <a:pathLst>
                <a:path w="110094" h="119365" extrusionOk="0">
                  <a:moveTo>
                    <a:pt x="61369" y="1490"/>
                  </a:moveTo>
                  <a:lnTo>
                    <a:pt x="108604" y="36050"/>
                  </a:lnTo>
                  <a:lnTo>
                    <a:pt x="102282" y="94227"/>
                  </a:lnTo>
                  <a:lnTo>
                    <a:pt x="48755" y="117844"/>
                  </a:lnTo>
                  <a:lnTo>
                    <a:pt x="1520" y="83254"/>
                  </a:lnTo>
                  <a:lnTo>
                    <a:pt x="7843" y="25077"/>
                  </a:lnTo>
                  <a:lnTo>
                    <a:pt x="61369" y="1490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58"/>
                  </a:lnTo>
                  <a:lnTo>
                    <a:pt x="304" y="84196"/>
                  </a:lnTo>
                  <a:lnTo>
                    <a:pt x="48238" y="119273"/>
                  </a:lnTo>
                  <a:lnTo>
                    <a:pt x="48938" y="119364"/>
                  </a:lnTo>
                  <a:lnTo>
                    <a:pt x="103255" y="95382"/>
                  </a:lnTo>
                  <a:lnTo>
                    <a:pt x="103650" y="94804"/>
                  </a:lnTo>
                  <a:lnTo>
                    <a:pt x="110094" y="35807"/>
                  </a:lnTo>
                  <a:lnTo>
                    <a:pt x="109790" y="35168"/>
                  </a:lnTo>
                  <a:lnTo>
                    <a:pt x="61856" y="92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40"/>
            <p:cNvSpPr/>
            <p:nvPr/>
          </p:nvSpPr>
          <p:spPr>
            <a:xfrm>
              <a:off x="406050" y="593000"/>
              <a:ext cx="1554000" cy="2107200"/>
            </a:xfrm>
            <a:custGeom>
              <a:avLst/>
              <a:gdLst/>
              <a:ahLst/>
              <a:cxnLst/>
              <a:rect l="l" t="t" r="r" b="b"/>
              <a:pathLst>
                <a:path w="62160" h="84288" extrusionOk="0">
                  <a:moveTo>
                    <a:pt x="60609" y="1824"/>
                  </a:moveTo>
                  <a:lnTo>
                    <a:pt x="54378" y="59181"/>
                  </a:lnTo>
                  <a:lnTo>
                    <a:pt x="1611" y="82464"/>
                  </a:lnTo>
                  <a:lnTo>
                    <a:pt x="7843" y="25077"/>
                  </a:lnTo>
                  <a:lnTo>
                    <a:pt x="60609" y="1824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28"/>
                  </a:lnTo>
                  <a:lnTo>
                    <a:pt x="1034" y="84288"/>
                  </a:lnTo>
                  <a:lnTo>
                    <a:pt x="55321" y="60336"/>
                  </a:lnTo>
                  <a:lnTo>
                    <a:pt x="55746" y="59789"/>
                  </a:lnTo>
                  <a:lnTo>
                    <a:pt x="62160" y="761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rgbClr val="0E55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40"/>
            <p:cNvSpPr/>
            <p:nvPr/>
          </p:nvSpPr>
          <p:spPr>
            <a:xfrm>
              <a:off x="413650" y="2068700"/>
              <a:ext cx="2577575" cy="1508425"/>
            </a:xfrm>
            <a:custGeom>
              <a:avLst/>
              <a:gdLst/>
              <a:ahLst/>
              <a:cxnLst/>
              <a:rect l="l" t="t" r="r" b="b"/>
              <a:pathLst>
                <a:path w="103103" h="60337" extrusionOk="0">
                  <a:moveTo>
                    <a:pt x="54682" y="1429"/>
                  </a:moveTo>
                  <a:lnTo>
                    <a:pt x="101218" y="35503"/>
                  </a:lnTo>
                  <a:lnTo>
                    <a:pt x="48451" y="58816"/>
                  </a:lnTo>
                  <a:lnTo>
                    <a:pt x="1885" y="24773"/>
                  </a:lnTo>
                  <a:lnTo>
                    <a:pt x="54682" y="1429"/>
                  </a:lnTo>
                  <a:close/>
                  <a:moveTo>
                    <a:pt x="54470" y="1"/>
                  </a:moveTo>
                  <a:lnTo>
                    <a:pt x="152" y="23922"/>
                  </a:lnTo>
                  <a:lnTo>
                    <a:pt x="0" y="25168"/>
                  </a:lnTo>
                  <a:lnTo>
                    <a:pt x="47934" y="60245"/>
                  </a:lnTo>
                  <a:lnTo>
                    <a:pt x="48634" y="60336"/>
                  </a:lnTo>
                  <a:lnTo>
                    <a:pt x="102951" y="36384"/>
                  </a:lnTo>
                  <a:lnTo>
                    <a:pt x="103103" y="35138"/>
                  </a:lnTo>
                  <a:lnTo>
                    <a:pt x="55169" y="62"/>
                  </a:lnTo>
                  <a:lnTo>
                    <a:pt x="544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8" name="Google Shape;448;p40"/>
          <p:cNvSpPr/>
          <p:nvPr/>
        </p:nvSpPr>
        <p:spPr>
          <a:xfrm>
            <a:off x="7793932" y="1062076"/>
            <a:ext cx="912033" cy="165244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Google Shape;385;p37">
            <a:extLst>
              <a:ext uri="{FF2B5EF4-FFF2-40B4-BE49-F238E27FC236}">
                <a16:creationId xmlns:a16="http://schemas.microsoft.com/office/drawing/2014/main" id="{7898E9A2-2D7C-1157-9602-751A87A8C41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t="18871" b="31218"/>
          <a:stretch/>
        </p:blipFill>
        <p:spPr>
          <a:xfrm>
            <a:off x="2117405" y="3262838"/>
            <a:ext cx="4616258" cy="1556187"/>
          </a:xfrm>
          <a:prstGeom prst="round2DiagRect">
            <a:avLst>
              <a:gd name="adj1" fmla="val 16667"/>
              <a:gd name="adj2" fmla="val 0"/>
            </a:avLst>
          </a:prstGeom>
        </p:spPr>
      </p:pic>
      <p:sp>
        <p:nvSpPr>
          <p:cNvPr id="3" name="Google Shape;387;p37">
            <a:extLst>
              <a:ext uri="{FF2B5EF4-FFF2-40B4-BE49-F238E27FC236}">
                <a16:creationId xmlns:a16="http://schemas.microsoft.com/office/drawing/2014/main" id="{592A00E0-E33F-6705-9E73-C10EF4CF7453}"/>
              </a:ext>
            </a:extLst>
          </p:cNvPr>
          <p:cNvSpPr/>
          <p:nvPr/>
        </p:nvSpPr>
        <p:spPr>
          <a:xfrm>
            <a:off x="496553" y="3262838"/>
            <a:ext cx="1267200" cy="1267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8B1C12-D78C-2FE8-7EDD-39EA3C767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42" y="3389987"/>
            <a:ext cx="1365622" cy="11400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F634AC-294D-D27E-94CB-354958A47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41" y="208202"/>
            <a:ext cx="912033" cy="95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C1D803-FA02-2799-9AF7-419F717913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889" y="187080"/>
            <a:ext cx="1256214" cy="957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Image result for ÑÐµÐ½ÑÑÑ Ð·Ð° Ð¸Ð·ÑÐ»ÐµÐ´Ð²Ð°Ð½Ð¸Ñ Ð¸ Ð°Ð½Ð°Ð»Ð¸Ð·Ð¸">
            <a:extLst>
              <a:ext uri="{FF2B5EF4-FFF2-40B4-BE49-F238E27FC236}">
                <a16:creationId xmlns:a16="http://schemas.microsoft.com/office/drawing/2014/main" id="{469263FF-0AD1-90C2-C713-798CE6268E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450" y="208202"/>
            <a:ext cx="903158" cy="88692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0D75415-4800-5CB1-50C8-6EE560325037}"/>
              </a:ext>
            </a:extLst>
          </p:cNvPr>
          <p:cNvSpPr txBox="1">
            <a:spLocks/>
          </p:cNvSpPr>
          <p:nvPr/>
        </p:nvSpPr>
        <p:spPr>
          <a:xfrm>
            <a:off x="253092" y="4851304"/>
            <a:ext cx="8637815" cy="29219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bg-BG" sz="900" i="1" dirty="0">
                <a:solidFill>
                  <a:schemeClr val="bg2">
                    <a:lumMod val="75000"/>
                  </a:schemeClr>
                </a:solidFill>
              </a:rPr>
              <a:t>*Проект BG05SFOP001-2.025-0006 към Оперативна програма добро управление, изпълняван от Центъра за изследвания и анализи (ЦИА)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18084AA-224C-B091-BBE9-258B14331E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7499600"/>
              </p:ext>
            </p:extLst>
          </p:nvPr>
        </p:nvGraphicFramePr>
        <p:xfrm>
          <a:off x="57151" y="899345"/>
          <a:ext cx="4629150" cy="3982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68090FD-497E-1E73-CF87-27D5F9C29752}"/>
              </a:ext>
            </a:extLst>
          </p:cNvPr>
          <p:cNvSpPr txBox="1">
            <a:spLocks/>
          </p:cNvSpPr>
          <p:nvPr/>
        </p:nvSpPr>
        <p:spPr>
          <a:xfrm>
            <a:off x="253092" y="4851304"/>
            <a:ext cx="8637815" cy="29219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bg-BG" sz="900" i="1" dirty="0">
                <a:solidFill>
                  <a:schemeClr val="bg2">
                    <a:lumMod val="75000"/>
                  </a:schemeClr>
                </a:solidFill>
              </a:rPr>
              <a:t>*Проект BG05SFOP001-2.025-0006 към Оперативна програма добро управление, изпълняван от Центъра за изследвания и анализи (ЦИА)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47B562-97EA-13AC-8292-A1994C7AB9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93" y="118395"/>
            <a:ext cx="726622" cy="75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0F1567-9BFD-CE61-97F3-8FD5A61805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721" y="30096"/>
            <a:ext cx="1042229" cy="794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Image result for ÑÐµÐ½ÑÑÑ Ð·Ð° Ð¸Ð·ÑÐ»ÐµÐ´Ð²Ð°Ð½Ð¸Ñ Ð¸ Ð°Ð½Ð°Ð»Ð¸Ð·Ð¸">
            <a:extLst>
              <a:ext uri="{FF2B5EF4-FFF2-40B4-BE49-F238E27FC236}">
                <a16:creationId xmlns:a16="http://schemas.microsoft.com/office/drawing/2014/main" id="{714F7C6E-7F25-D8F6-3EBC-ED7B72F3F1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038" y="146096"/>
            <a:ext cx="726622" cy="71356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Chart 17">
            <a:extLst>
              <a:ext uri="{FF2B5EF4-FFF2-40B4-BE49-F238E27FC236}">
                <a16:creationId xmlns:a16="http://schemas.microsoft.com/office/drawing/2014/main" id="{EE81A445-334F-F812-1FB3-2452A0C7F4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4477206"/>
              </p:ext>
            </p:extLst>
          </p:nvPr>
        </p:nvGraphicFramePr>
        <p:xfrm>
          <a:off x="4686301" y="883599"/>
          <a:ext cx="4310742" cy="4259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422863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22C2971-EAAD-316F-1B85-13639E933E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5449482"/>
              </p:ext>
            </p:extLst>
          </p:nvPr>
        </p:nvGraphicFramePr>
        <p:xfrm>
          <a:off x="81643" y="731521"/>
          <a:ext cx="4935417" cy="4289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798BAF8-4D2D-7B73-C771-D440B302C2AD}"/>
              </a:ext>
            </a:extLst>
          </p:cNvPr>
          <p:cNvSpPr txBox="1">
            <a:spLocks/>
          </p:cNvSpPr>
          <p:nvPr/>
        </p:nvSpPr>
        <p:spPr>
          <a:xfrm>
            <a:off x="253092" y="4851304"/>
            <a:ext cx="8637815" cy="29219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bg-BG" sz="900" i="1" dirty="0">
                <a:solidFill>
                  <a:schemeClr val="bg2">
                    <a:lumMod val="75000"/>
                  </a:schemeClr>
                </a:solidFill>
              </a:rPr>
              <a:t>*Проект BG05SFOP001-2.025-0006 към Оперативна програма добро управление, изпълняван от Центъра за изследвания и анализи (ЦИА)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EC06F5-6500-6B30-E2A3-BD947F92A9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93" y="118395"/>
            <a:ext cx="644534" cy="673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3003B5-FC89-CE83-C2D2-6C69EF1439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940" y="0"/>
            <a:ext cx="890120" cy="678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Image result for ÑÐµÐ½ÑÑÑ Ð·Ð° Ð¸Ð·ÑÐ»ÐµÐ´Ð²Ð°Ð½Ð¸Ñ Ð¸ Ð°Ð½Ð°Ð»Ð¸Ð·Ð¸">
            <a:extLst>
              <a:ext uri="{FF2B5EF4-FFF2-40B4-BE49-F238E27FC236}">
                <a16:creationId xmlns:a16="http://schemas.microsoft.com/office/drawing/2014/main" id="{B451E40A-BC48-EBD1-ED22-BCAF46B8D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787" y="98569"/>
            <a:ext cx="644534" cy="63295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Chart 19">
            <a:extLst>
              <a:ext uri="{FF2B5EF4-FFF2-40B4-BE49-F238E27FC236}">
                <a16:creationId xmlns:a16="http://schemas.microsoft.com/office/drawing/2014/main" id="{CCC86C07-EEE9-7442-7453-11E474E3E7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9317276"/>
              </p:ext>
            </p:extLst>
          </p:nvPr>
        </p:nvGraphicFramePr>
        <p:xfrm>
          <a:off x="4784272" y="731520"/>
          <a:ext cx="4163785" cy="3997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1494180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F03F721-4F84-9EDB-A623-2FC3C44707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3305892"/>
              </p:ext>
            </p:extLst>
          </p:nvPr>
        </p:nvGraphicFramePr>
        <p:xfrm>
          <a:off x="253092" y="759279"/>
          <a:ext cx="8637815" cy="2196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7E9EBC7-396D-88CE-6AEC-2F3CE095A1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3777837"/>
              </p:ext>
            </p:extLst>
          </p:nvPr>
        </p:nvGraphicFramePr>
        <p:xfrm>
          <a:off x="0" y="2955471"/>
          <a:ext cx="8964385" cy="1918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46D4B76C-16D8-8A71-2CE1-35F1AF6BBB91}"/>
              </a:ext>
            </a:extLst>
          </p:cNvPr>
          <p:cNvSpPr txBox="1">
            <a:spLocks/>
          </p:cNvSpPr>
          <p:nvPr/>
        </p:nvSpPr>
        <p:spPr>
          <a:xfrm>
            <a:off x="253092" y="4851304"/>
            <a:ext cx="8637815" cy="29219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bg-BG" sz="900" i="1" dirty="0">
                <a:solidFill>
                  <a:schemeClr val="bg2">
                    <a:lumMod val="75000"/>
                  </a:schemeClr>
                </a:solidFill>
              </a:rPr>
              <a:t>*Проект BG05SFOP001-2.025-0006 към Оперативна програма добро управление, изпълняван от Центъра за изследвания и анализи (ЦИА)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E27194-1634-E411-5592-29F33BA046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92" y="126560"/>
            <a:ext cx="912033" cy="95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Image result for ÑÐµÐ½ÑÑÑ Ð·Ð° Ð¸Ð·ÑÐ»ÐµÐ´Ð²Ð°Ð½Ð¸Ñ Ð¸ Ð°Ð½Ð°Ð»Ð¸Ð·Ð¸">
            <a:extLst>
              <a:ext uri="{FF2B5EF4-FFF2-40B4-BE49-F238E27FC236}">
                <a16:creationId xmlns:a16="http://schemas.microsoft.com/office/drawing/2014/main" id="{A9839EB7-5261-DF70-3DE1-08D8A7E9A5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787" y="141542"/>
            <a:ext cx="890120" cy="874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6F0E2D-5743-E4DA-C882-DC933D169E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884" y="92607"/>
            <a:ext cx="1042229" cy="7944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3828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F88FF5E-0347-CB77-79ED-C58DBB22FB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120992"/>
              </p:ext>
            </p:extLst>
          </p:nvPr>
        </p:nvGraphicFramePr>
        <p:xfrm>
          <a:off x="326571" y="1195155"/>
          <a:ext cx="4506686" cy="3481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70318E-615D-D085-CAE2-C170848E1DE8}"/>
              </a:ext>
            </a:extLst>
          </p:cNvPr>
          <p:cNvSpPr txBox="1">
            <a:spLocks/>
          </p:cNvSpPr>
          <p:nvPr/>
        </p:nvSpPr>
        <p:spPr>
          <a:xfrm>
            <a:off x="326571" y="4778375"/>
            <a:ext cx="8817429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bg-BG" sz="1000" i="1" dirty="0">
                <a:solidFill>
                  <a:schemeClr val="bg2">
                    <a:lumMod val="75000"/>
                  </a:schemeClr>
                </a:solidFill>
              </a:rPr>
              <a:t>*Проект BG05SFOP001-2.025-0006 към Оперативна програма добро управление, изпълняван от Центъра за изследвания и анализи (ЦИА)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BE9A9F-D839-862B-EF41-EBC13320C8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05" y="127085"/>
            <a:ext cx="815913" cy="85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FC8C49-5606-E219-0DA9-15FA707D68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559" y="127085"/>
            <a:ext cx="1256214" cy="957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Image result for ÑÐµÐ½ÑÑÑ Ð·Ð° Ð¸Ð·ÑÐ»ÐµÐ´Ð²Ð°Ð½Ð¸Ñ Ð¸ Ð°Ð½Ð°Ð»Ð¸Ð·Ð¸">
            <a:extLst>
              <a:ext uri="{FF2B5EF4-FFF2-40B4-BE49-F238E27FC236}">
                <a16:creationId xmlns:a16="http://schemas.microsoft.com/office/drawing/2014/main" id="{BAFC2C21-A60A-E075-B0FA-4DE34ADEB2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87" y="107115"/>
            <a:ext cx="975142" cy="95761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C27372F-EEDD-0187-FCFC-204020D75C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1155853"/>
              </p:ext>
            </p:extLst>
          </p:nvPr>
        </p:nvGraphicFramePr>
        <p:xfrm>
          <a:off x="4637314" y="1275631"/>
          <a:ext cx="4506686" cy="34816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>
            <a:extLst>
              <a:ext uri="{FF2B5EF4-FFF2-40B4-BE49-F238E27FC236}">
                <a16:creationId xmlns:a16="http://schemas.microsoft.com/office/drawing/2014/main" id="{7D836B5B-5B09-DDD3-D42A-C018A3BB7BE2}"/>
              </a:ext>
            </a:extLst>
          </p:cNvPr>
          <p:cNvGrpSpPr/>
          <p:nvPr/>
        </p:nvGrpSpPr>
        <p:grpSpPr>
          <a:xfrm>
            <a:off x="97971" y="612321"/>
            <a:ext cx="9339943" cy="4196443"/>
            <a:chOff x="337441" y="1192476"/>
            <a:chExt cx="12152585" cy="4473047"/>
          </a:xfrm>
        </p:grpSpPr>
        <p:graphicFrame>
          <p:nvGraphicFramePr>
            <p:cNvPr id="3" name="Chart 4">
              <a:extLst>
                <a:ext uri="{FF2B5EF4-FFF2-40B4-BE49-F238E27FC236}">
                  <a16:creationId xmlns:a16="http://schemas.microsoft.com/office/drawing/2014/main" id="{7BDFE5E4-FB3B-90B8-EC43-D3292D3B7B5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552522857"/>
                </p:ext>
              </p:extLst>
            </p:nvPr>
          </p:nvGraphicFramePr>
          <p:xfrm>
            <a:off x="337441" y="1192476"/>
            <a:ext cx="10265833" cy="447304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EC394BDE-C1C2-7E80-DBDE-7A296BE9869E}"/>
                </a:ext>
              </a:extLst>
            </p:cNvPr>
            <p:cNvSpPr txBox="1"/>
            <p:nvPr/>
          </p:nvSpPr>
          <p:spPr>
            <a:xfrm>
              <a:off x="8229031" y="4676322"/>
              <a:ext cx="1078870" cy="3339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bg-BG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52,4</a:t>
              </a:r>
              <a:r>
                <a:rPr kumimoji="0" lang="en-GB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%</a:t>
              </a:r>
            </a:p>
          </p:txBody>
        </p:sp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4555FD0F-BB11-26AF-B71A-5A2EB8871D66}"/>
                </a:ext>
              </a:extLst>
            </p:cNvPr>
            <p:cNvSpPr txBox="1"/>
            <p:nvPr/>
          </p:nvSpPr>
          <p:spPr>
            <a:xfrm>
              <a:off x="8558073" y="4382194"/>
              <a:ext cx="1078870" cy="3339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</a:rPr>
                <a:t>5</a:t>
              </a:r>
              <a:r>
                <a:rPr kumimoji="0" lang="bg-BG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</a:rPr>
                <a:t>6,7</a:t>
              </a:r>
              <a:r>
                <a:rPr kumimoji="0" lang="en-GB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</a:rPr>
                <a:t>%</a:t>
              </a:r>
            </a:p>
          </p:txBody>
        </p:sp>
        <p:sp>
          <p:nvSpPr>
            <p:cNvPr id="6" name="TextBox 7">
              <a:extLst>
                <a:ext uri="{FF2B5EF4-FFF2-40B4-BE49-F238E27FC236}">
                  <a16:creationId xmlns:a16="http://schemas.microsoft.com/office/drawing/2014/main" id="{7BBC293F-F103-D8F3-968C-813960B69EE3}"/>
                </a:ext>
              </a:extLst>
            </p:cNvPr>
            <p:cNvSpPr txBox="1"/>
            <p:nvPr/>
          </p:nvSpPr>
          <p:spPr>
            <a:xfrm>
              <a:off x="8214977" y="3796973"/>
              <a:ext cx="1078870" cy="3339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bg-BG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52,4</a:t>
              </a:r>
              <a:r>
                <a:rPr kumimoji="0" lang="en-GB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%</a:t>
              </a:r>
            </a:p>
          </p:txBody>
        </p:sp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2D37DF61-3658-1DDB-8A39-164322BB18EA}"/>
                </a:ext>
              </a:extLst>
            </p:cNvPr>
            <p:cNvSpPr txBox="1"/>
            <p:nvPr/>
          </p:nvSpPr>
          <p:spPr>
            <a:xfrm>
              <a:off x="9147188" y="3499830"/>
              <a:ext cx="1078870" cy="3339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bg-BG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</a:rPr>
                <a:t>64,8</a:t>
              </a:r>
              <a:r>
                <a:rPr kumimoji="0" lang="en-GB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</a:rPr>
                <a:t>%</a:t>
              </a:r>
            </a:p>
          </p:txBody>
        </p:sp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16AEAB34-837D-8257-FC1A-154533BE17FF}"/>
                </a:ext>
              </a:extLst>
            </p:cNvPr>
            <p:cNvSpPr txBox="1"/>
            <p:nvPr/>
          </p:nvSpPr>
          <p:spPr>
            <a:xfrm>
              <a:off x="8768432" y="2935104"/>
              <a:ext cx="1078870" cy="3339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bg-BG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59,7</a:t>
              </a:r>
              <a:r>
                <a:rPr kumimoji="0" lang="en-GB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%</a:t>
              </a:r>
            </a:p>
          </p:txBody>
        </p:sp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9F4C9217-BD16-6005-1FA1-FA8FC5BC10DC}"/>
                </a:ext>
              </a:extLst>
            </p:cNvPr>
            <p:cNvSpPr txBox="1"/>
            <p:nvPr/>
          </p:nvSpPr>
          <p:spPr>
            <a:xfrm>
              <a:off x="9534485" y="2631348"/>
              <a:ext cx="1078870" cy="3339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bg-BG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</a:rPr>
                <a:t>70,2</a:t>
              </a:r>
              <a:r>
                <a:rPr kumimoji="0" lang="en-GB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</a:rPr>
                <a:t>%</a:t>
              </a:r>
            </a:p>
          </p:txBody>
        </p: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15E46FBB-FBA7-6823-55A0-131D92B55ED7}"/>
                </a:ext>
              </a:extLst>
            </p:cNvPr>
            <p:cNvSpPr txBox="1"/>
            <p:nvPr/>
          </p:nvSpPr>
          <p:spPr>
            <a:xfrm>
              <a:off x="9225014" y="2063396"/>
              <a:ext cx="2361544" cy="3339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bg-BG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65,8</a:t>
              </a:r>
              <a:r>
                <a:rPr kumimoji="0" lang="en-GB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%</a:t>
              </a:r>
              <a:r>
                <a:rPr kumimoji="0" lang="bg-BG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- учители</a:t>
              </a:r>
              <a:endPara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3A0C5C20-3518-61E6-D0E2-F235442D6ABD}"/>
                </a:ext>
              </a:extLst>
            </p:cNvPr>
            <p:cNvSpPr txBox="1"/>
            <p:nvPr/>
          </p:nvSpPr>
          <p:spPr>
            <a:xfrm>
              <a:off x="9918157" y="1759475"/>
              <a:ext cx="2571869" cy="324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bg-BG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</a:rPr>
                <a:t>75,6</a:t>
              </a:r>
              <a:r>
                <a:rPr kumimoji="0" lang="en-GB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</a:rPr>
                <a:t>%</a:t>
              </a:r>
              <a:r>
                <a:rPr kumimoji="0" lang="bg-BG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</a:rPr>
                <a:t> - директори</a:t>
              </a:r>
              <a:endPara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28FDB2B-F866-D691-6D0F-95DA0995B0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92" y="126560"/>
            <a:ext cx="791937" cy="827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02FACD-40ED-6E15-21D1-BE1D953078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885" y="92607"/>
            <a:ext cx="855852" cy="652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10328E-B38A-00B8-8F95-33521969E1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1822" y="104946"/>
            <a:ext cx="619086" cy="61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375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1"/>
          <p:cNvSpPr txBox="1">
            <a:spLocks noGrp="1"/>
          </p:cNvSpPr>
          <p:nvPr>
            <p:ph type="title"/>
          </p:nvPr>
        </p:nvSpPr>
        <p:spPr>
          <a:xfrm>
            <a:off x="963454" y="1417306"/>
            <a:ext cx="7130400" cy="12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4800" dirty="0"/>
              <a:t>Благодарим за вниманието</a:t>
            </a:r>
            <a:r>
              <a:rPr lang="en" dirty="0"/>
              <a:t>!</a:t>
            </a:r>
            <a:endParaRPr dirty="0"/>
          </a:p>
        </p:txBody>
      </p:sp>
      <p:sp>
        <p:nvSpPr>
          <p:cNvPr id="455" name="Google Shape;455;p41"/>
          <p:cNvSpPr txBox="1"/>
          <p:nvPr/>
        </p:nvSpPr>
        <p:spPr>
          <a:xfrm>
            <a:off x="2496150" y="4343600"/>
            <a:ext cx="41517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2233"/>
                </a:solidFill>
                <a:latin typeface="Montserrat"/>
                <a:ea typeface="Montserrat"/>
                <a:cs typeface="Montserrat"/>
                <a:sym typeface="Montserrat"/>
              </a:rPr>
              <a:t>Please keep this slide for attribution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71" name="Google Shape;471;p41"/>
          <p:cNvGrpSpPr/>
          <p:nvPr/>
        </p:nvGrpSpPr>
        <p:grpSpPr>
          <a:xfrm>
            <a:off x="8000172" y="1579862"/>
            <a:ext cx="861210" cy="933733"/>
            <a:chOff x="406050" y="593000"/>
            <a:chExt cx="2752350" cy="2984125"/>
          </a:xfrm>
        </p:grpSpPr>
        <p:sp>
          <p:nvSpPr>
            <p:cNvPr id="472" name="Google Shape;472;p41"/>
            <p:cNvSpPr/>
            <p:nvPr/>
          </p:nvSpPr>
          <p:spPr>
            <a:xfrm>
              <a:off x="574750" y="593000"/>
              <a:ext cx="2576825" cy="1508400"/>
            </a:xfrm>
            <a:custGeom>
              <a:avLst/>
              <a:gdLst/>
              <a:ahLst/>
              <a:cxnLst/>
              <a:rect l="l" t="t" r="r" b="b"/>
              <a:pathLst>
                <a:path w="103073" h="60336" extrusionOk="0">
                  <a:moveTo>
                    <a:pt x="54621" y="1490"/>
                  </a:moveTo>
                  <a:lnTo>
                    <a:pt x="101157" y="35533"/>
                  </a:lnTo>
                  <a:lnTo>
                    <a:pt x="48390" y="58816"/>
                  </a:lnTo>
                  <a:lnTo>
                    <a:pt x="1854" y="24743"/>
                  </a:lnTo>
                  <a:lnTo>
                    <a:pt x="54621" y="1490"/>
                  </a:lnTo>
                  <a:close/>
                  <a:moveTo>
                    <a:pt x="54439" y="1"/>
                  </a:moveTo>
                  <a:lnTo>
                    <a:pt x="122" y="23952"/>
                  </a:lnTo>
                  <a:lnTo>
                    <a:pt x="0" y="25199"/>
                  </a:lnTo>
                  <a:lnTo>
                    <a:pt x="47904" y="60275"/>
                  </a:lnTo>
                  <a:lnTo>
                    <a:pt x="48633" y="60336"/>
                  </a:lnTo>
                  <a:lnTo>
                    <a:pt x="102920" y="36415"/>
                  </a:lnTo>
                  <a:lnTo>
                    <a:pt x="103072" y="35168"/>
                  </a:lnTo>
                  <a:lnTo>
                    <a:pt x="55169" y="92"/>
                  </a:lnTo>
                  <a:lnTo>
                    <a:pt x="544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1"/>
            <p:cNvSpPr/>
            <p:nvPr/>
          </p:nvSpPr>
          <p:spPr>
            <a:xfrm>
              <a:off x="406050" y="1193325"/>
              <a:ext cx="1394425" cy="2381500"/>
            </a:xfrm>
            <a:custGeom>
              <a:avLst/>
              <a:gdLst/>
              <a:ahLst/>
              <a:cxnLst/>
              <a:rect l="l" t="t" r="r" b="b"/>
              <a:pathLst>
                <a:path w="55777" h="95260" extrusionOk="0">
                  <a:moveTo>
                    <a:pt x="7751" y="1915"/>
                  </a:moveTo>
                  <a:lnTo>
                    <a:pt x="54318" y="35989"/>
                  </a:lnTo>
                  <a:lnTo>
                    <a:pt x="48056" y="93315"/>
                  </a:lnTo>
                  <a:lnTo>
                    <a:pt x="1520" y="59241"/>
                  </a:lnTo>
                  <a:lnTo>
                    <a:pt x="7751" y="1915"/>
                  </a:lnTo>
                  <a:close/>
                  <a:moveTo>
                    <a:pt x="7569" y="0"/>
                  </a:moveTo>
                  <a:lnTo>
                    <a:pt x="6444" y="517"/>
                  </a:lnTo>
                  <a:lnTo>
                    <a:pt x="0" y="59545"/>
                  </a:lnTo>
                  <a:lnTo>
                    <a:pt x="304" y="60183"/>
                  </a:lnTo>
                  <a:lnTo>
                    <a:pt x="48238" y="95260"/>
                  </a:lnTo>
                  <a:lnTo>
                    <a:pt x="49363" y="94713"/>
                  </a:lnTo>
                  <a:lnTo>
                    <a:pt x="55777" y="35715"/>
                  </a:lnTo>
                  <a:lnTo>
                    <a:pt x="55473" y="35077"/>
                  </a:lnTo>
                  <a:lnTo>
                    <a:pt x="75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1"/>
            <p:cNvSpPr/>
            <p:nvPr/>
          </p:nvSpPr>
          <p:spPr>
            <a:xfrm>
              <a:off x="997250" y="1324050"/>
              <a:ext cx="1570725" cy="1521225"/>
            </a:xfrm>
            <a:custGeom>
              <a:avLst/>
              <a:gdLst/>
              <a:ahLst/>
              <a:cxnLst/>
              <a:rect l="l" t="t" r="r" b="b"/>
              <a:pathLst>
                <a:path w="62829" h="60849" extrusionOk="0">
                  <a:moveTo>
                    <a:pt x="31418" y="0"/>
                  </a:moveTo>
                  <a:cubicBezTo>
                    <a:pt x="27260" y="0"/>
                    <a:pt x="23081" y="852"/>
                    <a:pt x="19150" y="2583"/>
                  </a:cubicBezTo>
                  <a:cubicBezTo>
                    <a:pt x="9180" y="6929"/>
                    <a:pt x="2341" y="16322"/>
                    <a:pt x="1186" y="27112"/>
                  </a:cubicBezTo>
                  <a:cubicBezTo>
                    <a:pt x="0" y="37903"/>
                    <a:pt x="4681" y="48541"/>
                    <a:pt x="13435" y="54954"/>
                  </a:cubicBezTo>
                  <a:cubicBezTo>
                    <a:pt x="18749" y="58852"/>
                    <a:pt x="25064" y="60848"/>
                    <a:pt x="31424" y="60848"/>
                  </a:cubicBezTo>
                  <a:cubicBezTo>
                    <a:pt x="35578" y="60848"/>
                    <a:pt x="39752" y="59997"/>
                    <a:pt x="43679" y="58268"/>
                  </a:cubicBezTo>
                  <a:cubicBezTo>
                    <a:pt x="53649" y="53891"/>
                    <a:pt x="60488" y="44529"/>
                    <a:pt x="61673" y="33738"/>
                  </a:cubicBezTo>
                  <a:cubicBezTo>
                    <a:pt x="62828" y="22887"/>
                    <a:pt x="58178" y="12309"/>
                    <a:pt x="49393" y="5866"/>
                  </a:cubicBezTo>
                  <a:cubicBezTo>
                    <a:pt x="44083" y="1989"/>
                    <a:pt x="37774" y="0"/>
                    <a:pt x="314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1"/>
            <p:cNvSpPr/>
            <p:nvPr/>
          </p:nvSpPr>
          <p:spPr>
            <a:xfrm>
              <a:off x="406050" y="593000"/>
              <a:ext cx="2752350" cy="2984125"/>
            </a:xfrm>
            <a:custGeom>
              <a:avLst/>
              <a:gdLst/>
              <a:ahLst/>
              <a:cxnLst/>
              <a:rect l="l" t="t" r="r" b="b"/>
              <a:pathLst>
                <a:path w="110094" h="119365" extrusionOk="0">
                  <a:moveTo>
                    <a:pt x="61369" y="1490"/>
                  </a:moveTo>
                  <a:lnTo>
                    <a:pt x="108604" y="36050"/>
                  </a:lnTo>
                  <a:lnTo>
                    <a:pt x="102282" y="94227"/>
                  </a:lnTo>
                  <a:lnTo>
                    <a:pt x="48755" y="117844"/>
                  </a:lnTo>
                  <a:lnTo>
                    <a:pt x="1520" y="83254"/>
                  </a:lnTo>
                  <a:lnTo>
                    <a:pt x="7843" y="25077"/>
                  </a:lnTo>
                  <a:lnTo>
                    <a:pt x="61369" y="1490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58"/>
                  </a:lnTo>
                  <a:lnTo>
                    <a:pt x="304" y="84196"/>
                  </a:lnTo>
                  <a:lnTo>
                    <a:pt x="48238" y="119273"/>
                  </a:lnTo>
                  <a:lnTo>
                    <a:pt x="48938" y="119364"/>
                  </a:lnTo>
                  <a:lnTo>
                    <a:pt x="103255" y="95382"/>
                  </a:lnTo>
                  <a:lnTo>
                    <a:pt x="103650" y="94804"/>
                  </a:lnTo>
                  <a:lnTo>
                    <a:pt x="110094" y="35807"/>
                  </a:lnTo>
                  <a:lnTo>
                    <a:pt x="109790" y="35168"/>
                  </a:lnTo>
                  <a:lnTo>
                    <a:pt x="61856" y="92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1"/>
            <p:cNvSpPr/>
            <p:nvPr/>
          </p:nvSpPr>
          <p:spPr>
            <a:xfrm>
              <a:off x="406050" y="593000"/>
              <a:ext cx="1554000" cy="2107200"/>
            </a:xfrm>
            <a:custGeom>
              <a:avLst/>
              <a:gdLst/>
              <a:ahLst/>
              <a:cxnLst/>
              <a:rect l="l" t="t" r="r" b="b"/>
              <a:pathLst>
                <a:path w="62160" h="84288" extrusionOk="0">
                  <a:moveTo>
                    <a:pt x="60609" y="1824"/>
                  </a:moveTo>
                  <a:lnTo>
                    <a:pt x="54378" y="59181"/>
                  </a:lnTo>
                  <a:lnTo>
                    <a:pt x="1611" y="82464"/>
                  </a:lnTo>
                  <a:lnTo>
                    <a:pt x="7843" y="25077"/>
                  </a:lnTo>
                  <a:lnTo>
                    <a:pt x="60609" y="1824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28"/>
                  </a:lnTo>
                  <a:lnTo>
                    <a:pt x="1034" y="84288"/>
                  </a:lnTo>
                  <a:lnTo>
                    <a:pt x="55321" y="60336"/>
                  </a:lnTo>
                  <a:lnTo>
                    <a:pt x="55746" y="59789"/>
                  </a:lnTo>
                  <a:lnTo>
                    <a:pt x="62160" y="761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rgbClr val="0E55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1"/>
            <p:cNvSpPr/>
            <p:nvPr/>
          </p:nvSpPr>
          <p:spPr>
            <a:xfrm>
              <a:off x="413650" y="2068700"/>
              <a:ext cx="2577575" cy="1508425"/>
            </a:xfrm>
            <a:custGeom>
              <a:avLst/>
              <a:gdLst/>
              <a:ahLst/>
              <a:cxnLst/>
              <a:rect l="l" t="t" r="r" b="b"/>
              <a:pathLst>
                <a:path w="103103" h="60337" extrusionOk="0">
                  <a:moveTo>
                    <a:pt x="54682" y="1429"/>
                  </a:moveTo>
                  <a:lnTo>
                    <a:pt x="101218" y="35503"/>
                  </a:lnTo>
                  <a:lnTo>
                    <a:pt x="48451" y="58816"/>
                  </a:lnTo>
                  <a:lnTo>
                    <a:pt x="1885" y="24773"/>
                  </a:lnTo>
                  <a:lnTo>
                    <a:pt x="54682" y="1429"/>
                  </a:lnTo>
                  <a:close/>
                  <a:moveTo>
                    <a:pt x="54470" y="1"/>
                  </a:moveTo>
                  <a:lnTo>
                    <a:pt x="152" y="23922"/>
                  </a:lnTo>
                  <a:lnTo>
                    <a:pt x="0" y="25168"/>
                  </a:lnTo>
                  <a:lnTo>
                    <a:pt x="47934" y="60245"/>
                  </a:lnTo>
                  <a:lnTo>
                    <a:pt x="48634" y="60336"/>
                  </a:lnTo>
                  <a:lnTo>
                    <a:pt x="102951" y="36384"/>
                  </a:lnTo>
                  <a:lnTo>
                    <a:pt x="103103" y="35138"/>
                  </a:lnTo>
                  <a:lnTo>
                    <a:pt x="55169" y="62"/>
                  </a:lnTo>
                  <a:lnTo>
                    <a:pt x="544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" name="Google Shape;478;p41"/>
          <p:cNvGrpSpPr/>
          <p:nvPr/>
        </p:nvGrpSpPr>
        <p:grpSpPr>
          <a:xfrm flipH="1">
            <a:off x="-85966" y="3268925"/>
            <a:ext cx="1018507" cy="1018507"/>
            <a:chOff x="7731858" y="-8"/>
            <a:chExt cx="1397513" cy="1397513"/>
          </a:xfrm>
        </p:grpSpPr>
        <p:sp>
          <p:nvSpPr>
            <p:cNvPr id="479" name="Google Shape;479;p41"/>
            <p:cNvSpPr/>
            <p:nvPr/>
          </p:nvSpPr>
          <p:spPr>
            <a:xfrm>
              <a:off x="7862275" y="130275"/>
              <a:ext cx="1137000" cy="113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0" name="Google Shape;480;p41"/>
            <p:cNvGrpSpPr/>
            <p:nvPr/>
          </p:nvGrpSpPr>
          <p:grpSpPr>
            <a:xfrm>
              <a:off x="7731858" y="-8"/>
              <a:ext cx="1397513" cy="1397513"/>
              <a:chOff x="6125050" y="304020"/>
              <a:chExt cx="1608000" cy="1608000"/>
            </a:xfrm>
          </p:grpSpPr>
          <p:sp>
            <p:nvSpPr>
              <p:cNvPr id="481" name="Google Shape;481;p41"/>
              <p:cNvSpPr/>
              <p:nvPr/>
            </p:nvSpPr>
            <p:spPr>
              <a:xfrm rot="2700000">
                <a:off x="6360536" y="539506"/>
                <a:ext cx="1137028" cy="1137028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41"/>
              <p:cNvSpPr/>
              <p:nvPr/>
            </p:nvSpPr>
            <p:spPr>
              <a:xfrm>
                <a:off x="6360536" y="539506"/>
                <a:ext cx="1137000" cy="1137000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C8E8038-F02F-E808-C5A5-E7C32877DB40}"/>
              </a:ext>
            </a:extLst>
          </p:cNvPr>
          <p:cNvSpPr/>
          <p:nvPr/>
        </p:nvSpPr>
        <p:spPr>
          <a:xfrm>
            <a:off x="1006775" y="3363875"/>
            <a:ext cx="7345289" cy="1363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4E4775D-B9E7-ADCE-97DA-8D6866E6F6B0}"/>
              </a:ext>
            </a:extLst>
          </p:cNvPr>
          <p:cNvSpPr txBox="1">
            <a:spLocks/>
          </p:cNvSpPr>
          <p:nvPr/>
        </p:nvSpPr>
        <p:spPr>
          <a:xfrm>
            <a:off x="253092" y="4851304"/>
            <a:ext cx="8637815" cy="29219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bg-BG" sz="900" i="1" dirty="0">
                <a:solidFill>
                  <a:schemeClr val="bg2">
                    <a:lumMod val="75000"/>
                  </a:schemeClr>
                </a:solidFill>
              </a:rPr>
              <a:t>*Проект BG05SFOP001-2.025-0006 към Оперативна програма добро управление, изпълняван от Центъра за изследвания и анализи (ЦИА)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CAE8D9-D819-EF5D-90F7-05028C662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117" y="206800"/>
            <a:ext cx="912033" cy="95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D967DB-A8E2-DF5D-033F-3D5064B500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892" y="92704"/>
            <a:ext cx="1256214" cy="957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Image result for ÑÐµÐ½ÑÑÑ Ð·Ð° Ð¸Ð·ÑÐ»ÐµÐ´Ð²Ð°Ð½Ð¸Ñ Ð¸ Ð°Ð½Ð°Ð»Ð¸Ð·Ð¸">
            <a:extLst>
              <a:ext uri="{FF2B5EF4-FFF2-40B4-BE49-F238E27FC236}">
                <a16:creationId xmlns:a16="http://schemas.microsoft.com/office/drawing/2014/main" id="{242F3198-3BED-2F52-4481-C58487B26D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763" y="163394"/>
            <a:ext cx="903158" cy="886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39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t="25083" b="25078"/>
          <a:stretch/>
        </p:blipFill>
        <p:spPr>
          <a:xfrm>
            <a:off x="806825" y="2070625"/>
            <a:ext cx="7530600" cy="2501400"/>
          </a:xfrm>
          <a:prstGeom prst="round2DiagRect">
            <a:avLst>
              <a:gd name="adj1" fmla="val 16667"/>
              <a:gd name="adj2" fmla="val 0"/>
            </a:avLst>
          </a:prstGeom>
        </p:spPr>
      </p:pic>
      <p:sp>
        <p:nvSpPr>
          <p:cNvPr id="427" name="Google Shape;427;p39"/>
          <p:cNvSpPr/>
          <p:nvPr/>
        </p:nvSpPr>
        <p:spPr>
          <a:xfrm>
            <a:off x="826923" y="644978"/>
            <a:ext cx="1185752" cy="1161721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  <p:sp>
        <p:nvSpPr>
          <p:cNvPr id="428" name="Google Shape;428;p39"/>
          <p:cNvSpPr txBox="1">
            <a:spLocks noGrp="1"/>
          </p:cNvSpPr>
          <p:nvPr>
            <p:ph type="title"/>
          </p:nvPr>
        </p:nvSpPr>
        <p:spPr>
          <a:xfrm flipH="1">
            <a:off x="2094175" y="1404256"/>
            <a:ext cx="5976521" cy="5713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000" dirty="0">
                <a:solidFill>
                  <a:schemeClr val="dk2"/>
                </a:solidFill>
              </a:rPr>
              <a:t>ОЦЕНКА на        </a:t>
            </a:r>
            <a:br>
              <a:rPr lang="en-GB" sz="2000" dirty="0">
                <a:solidFill>
                  <a:schemeClr val="dk2"/>
                </a:solidFill>
              </a:rPr>
            </a:br>
            <a:r>
              <a:rPr lang="bg-BG" sz="2000" dirty="0">
                <a:solidFill>
                  <a:schemeClr val="tx1"/>
                </a:solidFill>
              </a:rPr>
              <a:t>целевите</a:t>
            </a:r>
            <a:r>
              <a:rPr lang="bg-BG" sz="2000" dirty="0">
                <a:solidFill>
                  <a:schemeClr val="dk2"/>
                </a:solidFill>
              </a:rPr>
              <a:t> </a:t>
            </a:r>
            <a:r>
              <a:rPr lang="bg-BG" sz="2000" dirty="0">
                <a:solidFill>
                  <a:schemeClr val="tx1"/>
                </a:solidFill>
              </a:rPr>
              <a:t>групи</a:t>
            </a:r>
            <a:endParaRPr sz="2000" dirty="0">
              <a:solidFill>
                <a:schemeClr val="tx1"/>
              </a:solidFill>
            </a:endParaRPr>
          </a:p>
        </p:txBody>
      </p:sp>
      <p:sp>
        <p:nvSpPr>
          <p:cNvPr id="429" name="Google Shape;429;p39"/>
          <p:cNvSpPr txBox="1">
            <a:spLocks noGrp="1"/>
          </p:cNvSpPr>
          <p:nvPr>
            <p:ph type="title" idx="2"/>
          </p:nvPr>
        </p:nvSpPr>
        <p:spPr>
          <a:xfrm flipH="1">
            <a:off x="826923" y="980050"/>
            <a:ext cx="1104300" cy="5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bg-BG" dirty="0"/>
              <a:t>2</a:t>
            </a:r>
            <a:endParaRPr dirty="0"/>
          </a:p>
        </p:txBody>
      </p:sp>
      <p:grpSp>
        <p:nvGrpSpPr>
          <p:cNvPr id="430" name="Google Shape;430;p39"/>
          <p:cNvGrpSpPr/>
          <p:nvPr/>
        </p:nvGrpSpPr>
        <p:grpSpPr>
          <a:xfrm flipH="1">
            <a:off x="7921521" y="1975600"/>
            <a:ext cx="1018507" cy="1018507"/>
            <a:chOff x="7731858" y="-8"/>
            <a:chExt cx="1397513" cy="1397513"/>
          </a:xfrm>
        </p:grpSpPr>
        <p:sp>
          <p:nvSpPr>
            <p:cNvPr id="431" name="Google Shape;431;p39"/>
            <p:cNvSpPr/>
            <p:nvPr/>
          </p:nvSpPr>
          <p:spPr>
            <a:xfrm>
              <a:off x="7862275" y="130275"/>
              <a:ext cx="1137000" cy="113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2" name="Google Shape;432;p39"/>
            <p:cNvGrpSpPr/>
            <p:nvPr/>
          </p:nvGrpSpPr>
          <p:grpSpPr>
            <a:xfrm>
              <a:off x="7731858" y="-8"/>
              <a:ext cx="1397513" cy="1397513"/>
              <a:chOff x="6125050" y="304020"/>
              <a:chExt cx="1608000" cy="1608000"/>
            </a:xfrm>
          </p:grpSpPr>
          <p:sp>
            <p:nvSpPr>
              <p:cNvPr id="433" name="Google Shape;433;p39"/>
              <p:cNvSpPr/>
              <p:nvPr/>
            </p:nvSpPr>
            <p:spPr>
              <a:xfrm rot="2700000">
                <a:off x="6360536" y="539506"/>
                <a:ext cx="1137028" cy="1137028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9"/>
              <p:cNvSpPr/>
              <p:nvPr/>
            </p:nvSpPr>
            <p:spPr>
              <a:xfrm>
                <a:off x="6360536" y="539506"/>
                <a:ext cx="1137000" cy="1137000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1FE1CCD-F782-7BF9-9664-78D0CF1A79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576" y="145160"/>
            <a:ext cx="815913" cy="85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F678E0-4FAC-E419-EF43-041FEC55AC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328" y="40171"/>
            <a:ext cx="1256214" cy="957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Image result for ÑÐµÐ½ÑÑÑ Ð·Ð° Ð¸Ð·ÑÐ»ÐµÐ´Ð²Ð°Ð½Ð¸Ñ Ð¸ Ð°Ð½Ð°Ð»Ð¸Ð·Ð¸">
            <a:extLst>
              <a:ext uri="{FF2B5EF4-FFF2-40B4-BE49-F238E27FC236}">
                <a16:creationId xmlns:a16="http://schemas.microsoft.com/office/drawing/2014/main" id="{EE94FC59-0D77-AD20-2AF9-E232CFDEC7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984" y="110861"/>
            <a:ext cx="903158" cy="88692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0806F390-2CB9-06FF-6FC2-F31880772A50}"/>
              </a:ext>
            </a:extLst>
          </p:cNvPr>
          <p:cNvSpPr txBox="1">
            <a:spLocks/>
          </p:cNvSpPr>
          <p:nvPr/>
        </p:nvSpPr>
        <p:spPr>
          <a:xfrm>
            <a:off x="577703" y="4667669"/>
            <a:ext cx="8817429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bg-BG" sz="900" i="1" dirty="0">
                <a:solidFill>
                  <a:schemeClr val="bg2">
                    <a:lumMod val="75000"/>
                  </a:schemeClr>
                </a:solidFill>
              </a:rPr>
              <a:t>*Проект BG05SFOP001-2.025-0006 към Оперативна програма добро управление, изпълняван от Центъра за изследвания и анализи (ЦИА)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9">
            <a:extLst>
              <a:ext uri="{FF2B5EF4-FFF2-40B4-BE49-F238E27FC236}">
                <a16:creationId xmlns:a16="http://schemas.microsoft.com/office/drawing/2014/main" id="{E32BB3C2-2C91-47A3-113D-F0B7B4C07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9803" y="814620"/>
            <a:ext cx="4731461" cy="4012279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E35CF57-7A74-8F50-4BFF-A93A5C449E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6322743"/>
              </p:ext>
            </p:extLst>
          </p:nvPr>
        </p:nvGraphicFramePr>
        <p:xfrm>
          <a:off x="-57927" y="852350"/>
          <a:ext cx="4972827" cy="40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8904DA2-1FB7-6049-E12E-73988DA8A798}"/>
              </a:ext>
            </a:extLst>
          </p:cNvPr>
          <p:cNvSpPr txBox="1">
            <a:spLocks/>
          </p:cNvSpPr>
          <p:nvPr/>
        </p:nvSpPr>
        <p:spPr>
          <a:xfrm>
            <a:off x="42780" y="4796050"/>
            <a:ext cx="8817429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bg-BG" sz="900" i="1" dirty="0">
                <a:solidFill>
                  <a:schemeClr val="bg2">
                    <a:lumMod val="75000"/>
                  </a:schemeClr>
                </a:solidFill>
              </a:rPr>
              <a:t>*Проект BG05SFOP001-2.025-0006 към Оперативна програма добро управление, изпълняван от Центъра за изследвания и анализи (ЦИА) </a:t>
            </a:r>
          </a:p>
        </p:txBody>
      </p:sp>
      <p:pic>
        <p:nvPicPr>
          <p:cNvPr id="3" name="Picture 2" descr="Image result for ÑÐµÐ½ÑÑÑ Ð·Ð° Ð¸Ð·ÑÐ»ÐµÐ´Ð²Ð°Ð½Ð¸Ñ Ð¸ Ð°Ð½Ð°Ð»Ð¸Ð·Ð¸">
            <a:extLst>
              <a:ext uri="{FF2B5EF4-FFF2-40B4-BE49-F238E27FC236}">
                <a16:creationId xmlns:a16="http://schemas.microsoft.com/office/drawing/2014/main" id="{50F614B0-FE08-C047-EB99-C378850D85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831" y="63030"/>
            <a:ext cx="826378" cy="811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BB675C-CCFA-1D6D-8F1E-DFBFB9E16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99" y="122969"/>
            <a:ext cx="661867" cy="691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29BB39-6AFD-035B-FF3F-A3F85EC803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226" y="-27758"/>
            <a:ext cx="1064571" cy="8115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7259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31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t="47078" b="11391"/>
          <a:stretch/>
        </p:blipFill>
        <p:spPr>
          <a:xfrm>
            <a:off x="1566103" y="2994107"/>
            <a:ext cx="6592625" cy="1622276"/>
          </a:xfrm>
          <a:prstGeom prst="round2DiagRect">
            <a:avLst>
              <a:gd name="adj1" fmla="val 16667"/>
              <a:gd name="adj2" fmla="val 0"/>
            </a:avLst>
          </a:prstGeom>
        </p:spPr>
      </p:pic>
      <p:sp>
        <p:nvSpPr>
          <p:cNvPr id="291" name="Google Shape;291;p31"/>
          <p:cNvSpPr/>
          <p:nvPr/>
        </p:nvSpPr>
        <p:spPr>
          <a:xfrm>
            <a:off x="752345" y="726623"/>
            <a:ext cx="1185752" cy="1096406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  <p:sp>
        <p:nvSpPr>
          <p:cNvPr id="292" name="Google Shape;292;p31"/>
          <p:cNvSpPr txBox="1">
            <a:spLocks noGrp="1"/>
          </p:cNvSpPr>
          <p:nvPr>
            <p:ph type="title"/>
          </p:nvPr>
        </p:nvSpPr>
        <p:spPr>
          <a:xfrm flipH="1">
            <a:off x="1328662" y="2205868"/>
            <a:ext cx="6592625" cy="52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2"/>
                </a:solidFill>
              </a:rPr>
              <a:t>Оценка на </a:t>
            </a:r>
            <a:r>
              <a:rPr lang="ru-RU" sz="2000" dirty="0" err="1">
                <a:solidFill>
                  <a:schemeClr val="dk2"/>
                </a:solidFill>
              </a:rPr>
              <a:t>предоставяната</a:t>
            </a:r>
            <a:r>
              <a:rPr lang="ru-RU" sz="2000" dirty="0">
                <a:solidFill>
                  <a:schemeClr val="dk2"/>
                </a:solidFill>
              </a:rPr>
              <a:t> </a:t>
            </a:r>
            <a:r>
              <a:rPr lang="ru-RU" sz="2000" dirty="0" err="1">
                <a:solidFill>
                  <a:schemeClr val="dk2"/>
                </a:solidFill>
              </a:rPr>
              <a:t>допълнителна</a:t>
            </a:r>
            <a:r>
              <a:rPr lang="ru-RU" sz="2000" dirty="0">
                <a:solidFill>
                  <a:schemeClr val="dk2"/>
                </a:solidFill>
              </a:rPr>
              <a:t> </a:t>
            </a:r>
            <a:r>
              <a:rPr lang="ru-RU" sz="2000" dirty="0" err="1">
                <a:solidFill>
                  <a:schemeClr val="dk2"/>
                </a:solidFill>
              </a:rPr>
              <a:t>подкрепа</a:t>
            </a:r>
            <a:r>
              <a:rPr lang="ru-RU" sz="2000" dirty="0">
                <a:solidFill>
                  <a:schemeClr val="dk2"/>
                </a:solidFill>
              </a:rPr>
              <a:t> за личностно развитие на </a:t>
            </a:r>
            <a:r>
              <a:rPr lang="ru-RU" sz="2000" dirty="0" err="1">
                <a:solidFill>
                  <a:schemeClr val="dk2"/>
                </a:solidFill>
              </a:rPr>
              <a:t>децата</a:t>
            </a:r>
            <a:r>
              <a:rPr lang="ru-RU" sz="2000" dirty="0">
                <a:solidFill>
                  <a:schemeClr val="dk2"/>
                </a:solidFill>
              </a:rPr>
              <a:t> и </a:t>
            </a:r>
            <a:r>
              <a:rPr lang="ru-RU" sz="2000" dirty="0" err="1">
                <a:solidFill>
                  <a:schemeClr val="dk2"/>
                </a:solidFill>
              </a:rPr>
              <a:t>учениците</a:t>
            </a:r>
            <a:r>
              <a:rPr lang="ru-RU" sz="2000" dirty="0">
                <a:solidFill>
                  <a:schemeClr val="dk2"/>
                </a:solidFill>
              </a:rPr>
              <a:t> </a:t>
            </a:r>
            <a:endParaRPr sz="2000" dirty="0"/>
          </a:p>
        </p:txBody>
      </p:sp>
      <p:sp>
        <p:nvSpPr>
          <p:cNvPr id="293" name="Google Shape;293;p31"/>
          <p:cNvSpPr txBox="1">
            <a:spLocks noGrp="1"/>
          </p:cNvSpPr>
          <p:nvPr>
            <p:ph type="title" idx="2"/>
          </p:nvPr>
        </p:nvSpPr>
        <p:spPr>
          <a:xfrm flipH="1">
            <a:off x="677767" y="895600"/>
            <a:ext cx="1334908" cy="5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r>
              <a:rPr lang="bg-BG" dirty="0"/>
              <a:t>.1</a:t>
            </a:r>
            <a:endParaRPr dirty="0"/>
          </a:p>
        </p:txBody>
      </p:sp>
      <p:grpSp>
        <p:nvGrpSpPr>
          <p:cNvPr id="294" name="Google Shape;294;p31"/>
          <p:cNvGrpSpPr/>
          <p:nvPr/>
        </p:nvGrpSpPr>
        <p:grpSpPr>
          <a:xfrm flipH="1">
            <a:off x="7921521" y="1975600"/>
            <a:ext cx="1018507" cy="1018507"/>
            <a:chOff x="7731858" y="-8"/>
            <a:chExt cx="1397513" cy="1397513"/>
          </a:xfrm>
        </p:grpSpPr>
        <p:sp>
          <p:nvSpPr>
            <p:cNvPr id="295" name="Google Shape;295;p31"/>
            <p:cNvSpPr/>
            <p:nvPr/>
          </p:nvSpPr>
          <p:spPr>
            <a:xfrm>
              <a:off x="7862275" y="130275"/>
              <a:ext cx="1137000" cy="113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6" name="Google Shape;296;p31"/>
            <p:cNvGrpSpPr/>
            <p:nvPr/>
          </p:nvGrpSpPr>
          <p:grpSpPr>
            <a:xfrm>
              <a:off x="7731858" y="-8"/>
              <a:ext cx="1397513" cy="1397513"/>
              <a:chOff x="6125050" y="304020"/>
              <a:chExt cx="1608000" cy="1608000"/>
            </a:xfrm>
          </p:grpSpPr>
          <p:sp>
            <p:nvSpPr>
              <p:cNvPr id="297" name="Google Shape;297;p31"/>
              <p:cNvSpPr/>
              <p:nvPr/>
            </p:nvSpPr>
            <p:spPr>
              <a:xfrm rot="2700000">
                <a:off x="6360536" y="539506"/>
                <a:ext cx="1137028" cy="1137028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31"/>
              <p:cNvSpPr/>
              <p:nvPr/>
            </p:nvSpPr>
            <p:spPr>
              <a:xfrm>
                <a:off x="6360536" y="539506"/>
                <a:ext cx="1137000" cy="1137000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A03022A-2C93-806F-4816-F6EF765C4C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576" y="145160"/>
            <a:ext cx="815913" cy="85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6403A-9F2F-EEA2-2B14-F76AC16416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592" y="145160"/>
            <a:ext cx="1256214" cy="957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Image result for ÑÐµÐ½ÑÑÑ Ð·Ð° Ð¸Ð·ÑÐ»ÐµÐ´Ð²Ð°Ð½Ð¸Ñ Ð¸ Ð°Ð½Ð°Ð»Ð¸Ð·Ð¸">
            <a:extLst>
              <a:ext uri="{FF2B5EF4-FFF2-40B4-BE49-F238E27FC236}">
                <a16:creationId xmlns:a16="http://schemas.microsoft.com/office/drawing/2014/main" id="{D5C7616B-77F8-6086-5478-FC9C37E919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084" y="180505"/>
            <a:ext cx="903158" cy="88692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D062AF8B-024B-F873-9CE8-0B92DF0A96B8}"/>
              </a:ext>
            </a:extLst>
          </p:cNvPr>
          <p:cNvSpPr txBox="1">
            <a:spLocks/>
          </p:cNvSpPr>
          <p:nvPr/>
        </p:nvSpPr>
        <p:spPr>
          <a:xfrm>
            <a:off x="453700" y="4710404"/>
            <a:ext cx="8817429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bg-BG" sz="900" i="1" dirty="0">
                <a:solidFill>
                  <a:schemeClr val="bg2">
                    <a:lumMod val="75000"/>
                  </a:schemeClr>
                </a:solidFill>
              </a:rPr>
              <a:t>*Проект BG05SFOP001-2.025-0006 към Оперативна програма добро управление, изпълняван от Центъра за изследвания и анализи (ЦИА)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7BA4B0C-04E4-4CCA-9D17-0D8633DBC6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652131"/>
              </p:ext>
            </p:extLst>
          </p:nvPr>
        </p:nvGraphicFramePr>
        <p:xfrm>
          <a:off x="627863" y="767442"/>
          <a:ext cx="4197799" cy="3990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8BCCFBE-76DF-7707-145E-BBDB81D5C659}"/>
              </a:ext>
            </a:extLst>
          </p:cNvPr>
          <p:cNvSpPr txBox="1">
            <a:spLocks/>
          </p:cNvSpPr>
          <p:nvPr/>
        </p:nvSpPr>
        <p:spPr>
          <a:xfrm>
            <a:off x="326571" y="4843556"/>
            <a:ext cx="8817429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bg-BG" sz="900" i="1" dirty="0">
                <a:solidFill>
                  <a:schemeClr val="bg2">
                    <a:lumMod val="75000"/>
                  </a:schemeClr>
                </a:solidFill>
              </a:rPr>
              <a:t>*Проект BG05SFOP001-2.025-0006 към Оперативна програма добро управление, изпълняван от Центъра за изследвания и анализи (ЦИА)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10BE94-F52E-C464-DC6A-4BED6E8956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06" y="128831"/>
            <a:ext cx="815913" cy="85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C7C7D2-D493-0F9A-D049-BB0D842038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178" y="22940"/>
            <a:ext cx="1256214" cy="957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Image result for ÑÐµÐ½ÑÑÑ Ð·Ð° Ð¸Ð·ÑÐ»ÐµÐ´Ð²Ð°Ð½Ð¸Ñ Ð¸ Ð°Ð½Ð°Ð»Ð¸Ð·Ð¸">
            <a:extLst>
              <a:ext uri="{FF2B5EF4-FFF2-40B4-BE49-F238E27FC236}">
                <a16:creationId xmlns:a16="http://schemas.microsoft.com/office/drawing/2014/main" id="{7E09E508-A7ED-816A-5210-8D6E3FE648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172" y="93630"/>
            <a:ext cx="777107" cy="76314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Диаграма 2">
            <a:extLst>
              <a:ext uri="{FF2B5EF4-FFF2-40B4-BE49-F238E27FC236}">
                <a16:creationId xmlns:a16="http://schemas.microsoft.com/office/drawing/2014/main" id="{F296CC81-3751-9444-7BFB-0018FDEA6E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5069762"/>
              </p:ext>
            </p:extLst>
          </p:nvPr>
        </p:nvGraphicFramePr>
        <p:xfrm>
          <a:off x="4572000" y="749099"/>
          <a:ext cx="4441371" cy="4202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596531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3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t="14034" b="36127"/>
          <a:stretch/>
        </p:blipFill>
        <p:spPr>
          <a:xfrm>
            <a:off x="1347774" y="2844933"/>
            <a:ext cx="7155402" cy="2019682"/>
          </a:xfrm>
          <a:prstGeom prst="round2DiagRect">
            <a:avLst>
              <a:gd name="adj1" fmla="val 16667"/>
              <a:gd name="adj2" fmla="val 0"/>
            </a:avLst>
          </a:prstGeom>
        </p:spPr>
      </p:pic>
      <p:sp>
        <p:nvSpPr>
          <p:cNvPr id="351" name="Google Shape;351;p35"/>
          <p:cNvSpPr/>
          <p:nvPr/>
        </p:nvSpPr>
        <p:spPr>
          <a:xfrm>
            <a:off x="516681" y="1636137"/>
            <a:ext cx="1185752" cy="1104571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  <p:sp>
        <p:nvSpPr>
          <p:cNvPr id="352" name="Google Shape;352;p35"/>
          <p:cNvSpPr/>
          <p:nvPr/>
        </p:nvSpPr>
        <p:spPr>
          <a:xfrm flipH="1">
            <a:off x="-580987" y="0"/>
            <a:ext cx="1331412" cy="241352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35"/>
          <p:cNvSpPr txBox="1">
            <a:spLocks noGrp="1"/>
          </p:cNvSpPr>
          <p:nvPr>
            <p:ph type="title"/>
          </p:nvPr>
        </p:nvSpPr>
        <p:spPr>
          <a:xfrm flipH="1">
            <a:off x="1898854" y="1408833"/>
            <a:ext cx="6336600" cy="14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err="1">
                <a:solidFill>
                  <a:schemeClr val="dk2"/>
                </a:solidFill>
              </a:rPr>
              <a:t>Дейности</a:t>
            </a:r>
            <a:r>
              <a:rPr lang="ru-RU" sz="1800" dirty="0">
                <a:solidFill>
                  <a:schemeClr val="dk2"/>
                </a:solidFill>
              </a:rPr>
              <a:t> на </a:t>
            </a:r>
            <a:r>
              <a:rPr lang="ru-RU" sz="1800" dirty="0" err="1">
                <a:solidFill>
                  <a:schemeClr val="dk2"/>
                </a:solidFill>
              </a:rPr>
              <a:t>образователните</a:t>
            </a:r>
            <a:r>
              <a:rPr lang="ru-RU" sz="1800" dirty="0">
                <a:solidFill>
                  <a:schemeClr val="dk2"/>
                </a:solidFill>
              </a:rPr>
              <a:t> институции и </a:t>
            </a:r>
            <a:r>
              <a:rPr lang="ru-RU" sz="1800" dirty="0" err="1">
                <a:solidFill>
                  <a:schemeClr val="dk2"/>
                </a:solidFill>
              </a:rPr>
              <a:t>общините</a:t>
            </a:r>
            <a:r>
              <a:rPr lang="ru-RU" sz="1800" dirty="0">
                <a:solidFill>
                  <a:schemeClr val="dk2"/>
                </a:solidFill>
              </a:rPr>
              <a:t> за </a:t>
            </a:r>
            <a:r>
              <a:rPr lang="ru-RU" sz="1800" dirty="0" err="1">
                <a:solidFill>
                  <a:schemeClr val="dk2"/>
                </a:solidFill>
              </a:rPr>
              <a:t>подкрепа</a:t>
            </a:r>
            <a:r>
              <a:rPr lang="ru-RU" sz="1800" dirty="0">
                <a:solidFill>
                  <a:schemeClr val="dk2"/>
                </a:solidFill>
              </a:rPr>
              <a:t> на </a:t>
            </a:r>
            <a:r>
              <a:rPr lang="ru-RU" sz="1800" dirty="0" err="1">
                <a:solidFill>
                  <a:schemeClr val="dk2"/>
                </a:solidFill>
              </a:rPr>
              <a:t>дарбите</a:t>
            </a:r>
            <a:r>
              <a:rPr lang="ru-RU" sz="1800" dirty="0">
                <a:solidFill>
                  <a:schemeClr val="dk2"/>
                </a:solidFill>
              </a:rPr>
              <a:t> и </a:t>
            </a:r>
            <a:r>
              <a:rPr lang="ru-RU" sz="1800" dirty="0" err="1">
                <a:solidFill>
                  <a:schemeClr val="dk2"/>
                </a:solidFill>
              </a:rPr>
              <a:t>талантите</a:t>
            </a:r>
            <a:r>
              <a:rPr lang="ru-RU" sz="1800" dirty="0">
                <a:solidFill>
                  <a:schemeClr val="dk2"/>
                </a:solidFill>
              </a:rPr>
              <a:t> на </a:t>
            </a:r>
            <a:r>
              <a:rPr lang="ru-RU" sz="1800" dirty="0" err="1">
                <a:solidFill>
                  <a:schemeClr val="dk2"/>
                </a:solidFill>
              </a:rPr>
              <a:t>учениците</a:t>
            </a:r>
            <a:endParaRPr lang="en-GB" sz="1800" dirty="0"/>
          </a:p>
        </p:txBody>
      </p:sp>
      <p:sp>
        <p:nvSpPr>
          <p:cNvPr id="354" name="Google Shape;354;p35"/>
          <p:cNvSpPr txBox="1">
            <a:spLocks noGrp="1"/>
          </p:cNvSpPr>
          <p:nvPr>
            <p:ph type="title" idx="2"/>
          </p:nvPr>
        </p:nvSpPr>
        <p:spPr>
          <a:xfrm flipH="1">
            <a:off x="557407" y="1896069"/>
            <a:ext cx="1104300" cy="5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grpSp>
        <p:nvGrpSpPr>
          <p:cNvPr id="355" name="Google Shape;355;p35"/>
          <p:cNvGrpSpPr/>
          <p:nvPr/>
        </p:nvGrpSpPr>
        <p:grpSpPr>
          <a:xfrm flipH="1">
            <a:off x="7921521" y="1975600"/>
            <a:ext cx="1018507" cy="1018507"/>
            <a:chOff x="7731858" y="-8"/>
            <a:chExt cx="1397513" cy="1397513"/>
          </a:xfrm>
        </p:grpSpPr>
        <p:sp>
          <p:nvSpPr>
            <p:cNvPr id="356" name="Google Shape;356;p35"/>
            <p:cNvSpPr/>
            <p:nvPr/>
          </p:nvSpPr>
          <p:spPr>
            <a:xfrm>
              <a:off x="7862275" y="130275"/>
              <a:ext cx="1137000" cy="113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7" name="Google Shape;357;p35"/>
            <p:cNvGrpSpPr/>
            <p:nvPr/>
          </p:nvGrpSpPr>
          <p:grpSpPr>
            <a:xfrm>
              <a:off x="7731858" y="-8"/>
              <a:ext cx="1397513" cy="1397513"/>
              <a:chOff x="6125050" y="304020"/>
              <a:chExt cx="1608000" cy="1608000"/>
            </a:xfrm>
          </p:grpSpPr>
          <p:sp>
            <p:nvSpPr>
              <p:cNvPr id="358" name="Google Shape;358;p35"/>
              <p:cNvSpPr/>
              <p:nvPr/>
            </p:nvSpPr>
            <p:spPr>
              <a:xfrm rot="2700000">
                <a:off x="6360536" y="539506"/>
                <a:ext cx="1137028" cy="1137028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35"/>
              <p:cNvSpPr/>
              <p:nvPr/>
            </p:nvSpPr>
            <p:spPr>
              <a:xfrm>
                <a:off x="6360536" y="539506"/>
                <a:ext cx="1137000" cy="1137000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D6CD731-7C0D-39A9-B27B-F8E9BB9A5E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94" y="305081"/>
            <a:ext cx="815913" cy="85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A9FDBE-1A8B-B548-D432-4E07C57045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893" y="120676"/>
            <a:ext cx="1256214" cy="957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Image result for ÑÐµÐ½ÑÑÑ Ð·Ð° Ð¸Ð·ÑÐ»ÐµÐ´Ð²Ð°Ð½Ð¸Ñ Ð¸ Ð°Ð½Ð°Ð»Ð¸Ð·Ð¸">
            <a:extLst>
              <a:ext uri="{FF2B5EF4-FFF2-40B4-BE49-F238E27FC236}">
                <a16:creationId xmlns:a16="http://schemas.microsoft.com/office/drawing/2014/main" id="{53613AB4-5B17-2D64-9DF3-C0822BCA88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38" y="238522"/>
            <a:ext cx="903158" cy="886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ÑÐµÐ½ÑÑÑ Ð·Ð° Ð¸Ð·ÑÐ»ÐµÐ´Ð²Ð°Ð½Ð¸Ñ Ð¸ Ð°Ð½Ð°Ð»Ð¸Ð·Ð¸">
            <a:extLst>
              <a:ext uri="{FF2B5EF4-FFF2-40B4-BE49-F238E27FC236}">
                <a16:creationId xmlns:a16="http://schemas.microsoft.com/office/drawing/2014/main" id="{C0B8F37A-E807-BA9D-781B-4AA1C0E6C8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084" y="180505"/>
            <a:ext cx="903158" cy="88692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71758BC2-B20A-8C96-C114-7DEEAB46E7E8}"/>
              </a:ext>
            </a:extLst>
          </p:cNvPr>
          <p:cNvSpPr txBox="1">
            <a:spLocks/>
          </p:cNvSpPr>
          <p:nvPr/>
        </p:nvSpPr>
        <p:spPr>
          <a:xfrm>
            <a:off x="326571" y="4898644"/>
            <a:ext cx="8817429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bg-BG" sz="900" i="1" dirty="0">
                <a:solidFill>
                  <a:schemeClr val="bg2">
                    <a:lumMod val="75000"/>
                  </a:schemeClr>
                </a:solidFill>
              </a:rPr>
              <a:t>*Проект BG05SFOP001-2.025-0006 към Оперативна програма добро управление, изпълняван от Центъра за изследвания и анализи (ЦИА)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160ED93-D743-B050-F50A-9879D3D971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3260045"/>
              </p:ext>
            </p:extLst>
          </p:nvPr>
        </p:nvGraphicFramePr>
        <p:xfrm>
          <a:off x="107575" y="677635"/>
          <a:ext cx="5361069" cy="4147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FD11C2A-93B6-DB13-B28F-55F95FC54231}"/>
              </a:ext>
            </a:extLst>
          </p:cNvPr>
          <p:cNvSpPr txBox="1">
            <a:spLocks/>
          </p:cNvSpPr>
          <p:nvPr/>
        </p:nvSpPr>
        <p:spPr>
          <a:xfrm>
            <a:off x="107576" y="4845527"/>
            <a:ext cx="8719458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bg-BG" sz="900" i="1" dirty="0">
                <a:solidFill>
                  <a:schemeClr val="bg2">
                    <a:lumMod val="75000"/>
                  </a:schemeClr>
                </a:solidFill>
              </a:rPr>
              <a:t>*Проект BG05SFOP001-2.025-0006 към Оперативна програма добро управление, изпълняван от Центъра за изследвания и анализи (ЦИА)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AA05B8-F5AA-F7B2-DB70-B875C78D48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25" y="13602"/>
            <a:ext cx="635438" cy="664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6FFE86-F874-3C91-EB78-1B5FF4A958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230" y="0"/>
            <a:ext cx="972055" cy="741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ÑÐµÐ½ÑÑÑ Ð·Ð° Ð¸Ð·ÑÐ»ÐµÐ´Ð²Ð°Ð½Ð¸Ñ Ð¸ Ð°Ð½Ð°Ð»Ð¸Ð·Ð¸">
            <a:extLst>
              <a:ext uri="{FF2B5EF4-FFF2-40B4-BE49-F238E27FC236}">
                <a16:creationId xmlns:a16="http://schemas.microsoft.com/office/drawing/2014/main" id="{F8BD4C67-A973-2692-AD3B-D3FE79D6F3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835" y="40970"/>
            <a:ext cx="638153" cy="62668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Chart 10">
            <a:extLst>
              <a:ext uri="{FF2B5EF4-FFF2-40B4-BE49-F238E27FC236}">
                <a16:creationId xmlns:a16="http://schemas.microsoft.com/office/drawing/2014/main" id="{2604EB20-EF5D-BF87-6327-0AD5BD664E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0905424"/>
              </p:ext>
            </p:extLst>
          </p:nvPr>
        </p:nvGraphicFramePr>
        <p:xfrm>
          <a:off x="4871292" y="671285"/>
          <a:ext cx="4165133" cy="4147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972795764"/>
      </p:ext>
    </p:extLst>
  </p:cSld>
  <p:clrMapOvr>
    <a:masterClrMapping/>
  </p:clrMapOvr>
</p:sld>
</file>

<file path=ppt/theme/theme1.xml><?xml version="1.0" encoding="utf-8"?>
<a:theme xmlns:a="http://schemas.openxmlformats.org/drawingml/2006/main" name="Phases of Psycho-Pedagogical Evaluation by Slidesgo">
  <a:themeElements>
    <a:clrScheme name="Simple Light">
      <a:dk1>
        <a:srgbClr val="35CEC3"/>
      </a:dk1>
      <a:lt1>
        <a:srgbClr val="FFFFFF"/>
      </a:lt1>
      <a:dk2>
        <a:srgbClr val="084B5E"/>
      </a:dk2>
      <a:lt2>
        <a:srgbClr val="FFAA2D"/>
      </a:lt2>
      <a:accent1>
        <a:srgbClr val="D1F1E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84B5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О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О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О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О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О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О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О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О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О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О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О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О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2.xml><?xml version="1.0" encoding="utf-8"?>
<a:themeOverride xmlns:a="http://schemas.openxmlformats.org/drawingml/2006/main">
  <a:clrScheme name="О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О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О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4.xml><?xml version="1.0" encoding="utf-8"?>
<a:themeOverride xmlns:a="http://schemas.openxmlformats.org/drawingml/2006/main">
  <a:clrScheme name="О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О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О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7.xml><?xml version="1.0" encoding="utf-8"?>
<a:themeOverride xmlns:a="http://schemas.openxmlformats.org/drawingml/2006/main">
  <a:clrScheme name="О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О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О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О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О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О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О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О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О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3436</Words>
  <Application>Microsoft Office PowerPoint</Application>
  <PresentationFormat>On-screen Show (16:9)</PresentationFormat>
  <Paragraphs>197</Paragraphs>
  <Slides>31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Times New Roman</vt:lpstr>
      <vt:lpstr>Roboto Black</vt:lpstr>
      <vt:lpstr>Calibri</vt:lpstr>
      <vt:lpstr>Nunito Light</vt:lpstr>
      <vt:lpstr>Montserrat ExtraBold</vt:lpstr>
      <vt:lpstr>Montserrat</vt:lpstr>
      <vt:lpstr>Arial</vt:lpstr>
      <vt:lpstr>Phases of Psycho-Pedagogical Evaluation by Slidesgo</vt:lpstr>
      <vt:lpstr>PowerPoint Presentation</vt:lpstr>
      <vt:lpstr>ИНФОРМИРАНОСТ На целевите групи</vt:lpstr>
      <vt:lpstr>PowerPoint Presentation</vt:lpstr>
      <vt:lpstr>ОЦЕНКА на         целевите групи</vt:lpstr>
      <vt:lpstr>PowerPoint Presentation</vt:lpstr>
      <vt:lpstr>Оценка на предоставяната допълнителна подкрепа за личностно развитие на децата и учениците </vt:lpstr>
      <vt:lpstr>PowerPoint Presentation</vt:lpstr>
      <vt:lpstr>Дейности на образователните институции и общините за подкрепа на дарбите и талантите на учениците</vt:lpstr>
      <vt:lpstr>PowerPoint Presentation</vt:lpstr>
      <vt:lpstr>Дейности по кариерно ориентиране и консултиране като част от общата подкрепа</vt:lpstr>
      <vt:lpstr>PowerPoint Presentation</vt:lpstr>
      <vt:lpstr>Подготовка на педагогическите специалисти за предотвратяване на ранното напускане и риска от ранно напускане на училищното образование </vt:lpstr>
      <vt:lpstr>PowerPoint Presentation</vt:lpstr>
      <vt:lpstr>Оценка на целевите групи по отношение осигуряване на качество на човешките ресурси за ефективно посрещане на разнообразието от потребности на всички деца и ученици</vt:lpstr>
      <vt:lpstr>PowerPoint Presentation</vt:lpstr>
      <vt:lpstr>Квалификацията на педагогическите специалисти и необходимост от усъвършенстване на компетентностите за идентифициране на потребностите и предоставяне на обща и допълнителна подкрепа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Методическа подкрепа на екипите за подкрепа за личностно развитие в училищата и детските градини </vt:lpstr>
      <vt:lpstr>PowerPoint Presentation</vt:lpstr>
      <vt:lpstr>PowerPoint Presentation</vt:lpstr>
      <vt:lpstr>PowerPoint Presentation</vt:lpstr>
      <vt:lpstr>              Подобряване на материалните условия и достъпност на средата за обучение на деца със специални образователни потребности в институциите в системата на предучилищното и училищно образование. </vt:lpstr>
      <vt:lpstr>PowerPoint Presentation</vt:lpstr>
      <vt:lpstr>PowerPoint Presentation</vt:lpstr>
      <vt:lpstr>PowerPoint Presentation</vt:lpstr>
      <vt:lpstr>PowerPoint Presentation</vt:lpstr>
      <vt:lpstr>Благодарим за вниманието!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Идентифициране на отношението и нагласите на директори, учители и родители на ученици по отношение на Областната стратегия за личностното развитие на децата и учениците в Софийска област 2020 – 2022 г.</dc:title>
  <dc:creator>gm</dc:creator>
  <cp:lastModifiedBy>gm</cp:lastModifiedBy>
  <cp:revision>30</cp:revision>
  <cp:lastPrinted>2023-03-06T10:15:44Z</cp:lastPrinted>
  <dcterms:modified xsi:type="dcterms:W3CDTF">2023-04-18T08:22:07Z</dcterms:modified>
</cp:coreProperties>
</file>