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61" r:id="rId2"/>
    <p:sldId id="262" r:id="rId3"/>
    <p:sldId id="275" r:id="rId4"/>
    <p:sldId id="276" r:id="rId5"/>
    <p:sldId id="272" r:id="rId6"/>
    <p:sldId id="273" r:id="rId7"/>
    <p:sldId id="271" r:id="rId8"/>
    <p:sldId id="268" r:id="rId9"/>
    <p:sldId id="286" r:id="rId10"/>
    <p:sldId id="269" r:id="rId11"/>
    <p:sldId id="263" r:id="rId12"/>
    <p:sldId id="259" r:id="rId13"/>
    <p:sldId id="287" r:id="rId14"/>
    <p:sldId id="277" r:id="rId15"/>
    <p:sldId id="288" r:id="rId16"/>
    <p:sldId id="289" r:id="rId17"/>
    <p:sldId id="290" r:id="rId18"/>
    <p:sldId id="291" r:id="rId19"/>
    <p:sldId id="292" r:id="rId20"/>
    <p:sldId id="260" r:id="rId21"/>
    <p:sldId id="293" r:id="rId22"/>
    <p:sldId id="270" r:id="rId23"/>
    <p:sldId id="26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na Vutsova" initials="AV" lastIdx="2" clrIdx="0">
    <p:extLst>
      <p:ext uri="{19B8F6BF-5375-455C-9EA6-DF929625EA0E}">
        <p15:presenceInfo xmlns:p15="http://schemas.microsoft.com/office/powerpoint/2012/main" userId="Albena Vuts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843E2A-A86C-4A05-A0C9-92A54426D8CD}" v="9" dt="2023-04-14T23:55:20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6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ryana Nikolova-Damyanova" userId="0248fd3a954072d2" providerId="LiveId" clId="{18843E2A-A86C-4A05-A0C9-92A54426D8CD}"/>
    <pc:docChg chg="addSld modSld">
      <pc:chgData name="Boryana Nikolova-Damyanova" userId="0248fd3a954072d2" providerId="LiveId" clId="{18843E2A-A86C-4A05-A0C9-92A54426D8CD}" dt="2023-04-14T23:56:44.145" v="20" actId="1076"/>
      <pc:docMkLst>
        <pc:docMk/>
      </pc:docMkLst>
      <pc:sldChg chg="modSp mod modAnim">
        <pc:chgData name="Boryana Nikolova-Damyanova" userId="0248fd3a954072d2" providerId="LiveId" clId="{18843E2A-A86C-4A05-A0C9-92A54426D8CD}" dt="2023-04-14T23:52:39.694" v="9" actId="255"/>
        <pc:sldMkLst>
          <pc:docMk/>
          <pc:sldMk cId="2986207162" sldId="260"/>
        </pc:sldMkLst>
        <pc:spChg chg="mod">
          <ac:chgData name="Boryana Nikolova-Damyanova" userId="0248fd3a954072d2" providerId="LiveId" clId="{18843E2A-A86C-4A05-A0C9-92A54426D8CD}" dt="2023-04-14T23:52:39.694" v="9" actId="255"/>
          <ac:spMkLst>
            <pc:docMk/>
            <pc:sldMk cId="2986207162" sldId="260"/>
            <ac:spMk id="3" creationId="{B3D35E0F-6E4C-7292-99C0-8BDCC597A41F}"/>
          </ac:spMkLst>
        </pc:spChg>
      </pc:sldChg>
      <pc:sldChg chg="modSp mod modAnim">
        <pc:chgData name="Boryana Nikolova-Damyanova" userId="0248fd3a954072d2" providerId="LiveId" clId="{18843E2A-A86C-4A05-A0C9-92A54426D8CD}" dt="2023-04-14T23:56:44.145" v="20" actId="1076"/>
        <pc:sldMkLst>
          <pc:docMk/>
          <pc:sldMk cId="3494298269" sldId="270"/>
        </pc:sldMkLst>
        <pc:spChg chg="mod">
          <ac:chgData name="Boryana Nikolova-Damyanova" userId="0248fd3a954072d2" providerId="LiveId" clId="{18843E2A-A86C-4A05-A0C9-92A54426D8CD}" dt="2023-04-14T23:55:32.314" v="18" actId="14100"/>
          <ac:spMkLst>
            <pc:docMk/>
            <pc:sldMk cId="3494298269" sldId="270"/>
            <ac:spMk id="3" creationId="{59770A47-1D8C-9D8C-667E-30E7FC9A07A0}"/>
          </ac:spMkLst>
        </pc:spChg>
        <pc:spChg chg="mod">
          <ac:chgData name="Boryana Nikolova-Damyanova" userId="0248fd3a954072d2" providerId="LiveId" clId="{18843E2A-A86C-4A05-A0C9-92A54426D8CD}" dt="2023-04-14T23:56:44.145" v="20" actId="1076"/>
          <ac:spMkLst>
            <pc:docMk/>
            <pc:sldMk cId="3494298269" sldId="270"/>
            <ac:spMk id="8" creationId="{039F9A9C-3F00-6913-CFB3-BB03EC9F9219}"/>
          </ac:spMkLst>
        </pc:spChg>
      </pc:sldChg>
      <pc:sldChg chg="modSp add modAnim">
        <pc:chgData name="Boryana Nikolova-Damyanova" userId="0248fd3a954072d2" providerId="LiveId" clId="{18843E2A-A86C-4A05-A0C9-92A54426D8CD}" dt="2023-04-14T23:54:59.403" v="15"/>
        <pc:sldMkLst>
          <pc:docMk/>
          <pc:sldMk cId="746430488" sldId="293"/>
        </pc:sldMkLst>
        <pc:spChg chg="mod">
          <ac:chgData name="Boryana Nikolova-Damyanova" userId="0248fd3a954072d2" providerId="LiveId" clId="{18843E2A-A86C-4A05-A0C9-92A54426D8CD}" dt="2023-04-14T23:54:59.403" v="15"/>
          <ac:spMkLst>
            <pc:docMk/>
            <pc:sldMk cId="746430488" sldId="293"/>
            <ac:spMk id="3" creationId="{B3D35E0F-6E4C-7292-99C0-8BDCC597A41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B06210-378F-4A4F-836A-50907D1E69A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BCAA96-D884-4357-9300-46B3C26BD1B1}">
      <dgm:prSet phldrT="[Text]" custT="1"/>
      <dgm:spPr/>
      <dgm:t>
        <a:bodyPr/>
        <a:lstStyle/>
        <a:p>
          <a:r>
            <a:rPr lang="bg-BG" sz="1400" b="1" dirty="0">
              <a:solidFill>
                <a:schemeClr val="bg1"/>
              </a:solidFill>
            </a:rPr>
            <a:t>РЦПППО </a:t>
          </a:r>
          <a:r>
            <a:rPr lang="en-US" sz="1400" b="1" dirty="0">
              <a:solidFill>
                <a:schemeClr val="bg1"/>
              </a:solidFill>
            </a:rPr>
            <a:t>прави анализ на проблемите и постигнатите </a:t>
          </a:r>
          <a:r>
            <a:rPr lang="bg-BG" sz="1400" b="1" dirty="0">
              <a:solidFill>
                <a:schemeClr val="bg1"/>
              </a:solidFill>
            </a:rPr>
            <a:t> </a:t>
          </a:r>
          <a:r>
            <a:rPr lang="en-US" sz="1400" b="1" dirty="0">
              <a:solidFill>
                <a:schemeClr val="bg1"/>
              </a:solidFill>
            </a:rPr>
            <a:t>резултати </a:t>
          </a:r>
          <a:r>
            <a:rPr lang="bg-BG" sz="1400" b="1" dirty="0">
              <a:solidFill>
                <a:schemeClr val="bg1"/>
              </a:solidFill>
            </a:rPr>
            <a:t> </a:t>
          </a:r>
          <a:r>
            <a:rPr lang="en-US" sz="1400" b="1" dirty="0">
              <a:solidFill>
                <a:schemeClr val="bg1"/>
              </a:solidFill>
            </a:rPr>
            <a:t>по отношение на</a:t>
          </a:r>
          <a:r>
            <a:rPr lang="bg-BG" sz="1400" b="1" dirty="0">
              <a:solidFill>
                <a:schemeClr val="bg1"/>
              </a:solidFill>
            </a:rPr>
            <a:t> </a:t>
          </a:r>
          <a:r>
            <a:rPr lang="en-US" sz="1400" b="1" dirty="0">
              <a:solidFill>
                <a:schemeClr val="bg1"/>
              </a:solidFill>
            </a:rPr>
            <a:t>приобщаващото образование и подкрепата за</a:t>
          </a:r>
          <a:r>
            <a:rPr lang="bg-BG" sz="1400" b="1" dirty="0">
              <a:solidFill>
                <a:schemeClr val="bg1"/>
              </a:solidFill>
            </a:rPr>
            <a:t> </a:t>
          </a:r>
          <a:r>
            <a:rPr lang="en-US" sz="1400" b="1" dirty="0">
              <a:solidFill>
                <a:schemeClr val="bg1"/>
              </a:solidFill>
            </a:rPr>
            <a:t>личностно развитие на деца </a:t>
          </a:r>
          <a:r>
            <a:rPr lang="bg-BG" sz="1400" b="1" dirty="0">
              <a:solidFill>
                <a:schemeClr val="bg1"/>
              </a:solidFill>
            </a:rPr>
            <a:t> </a:t>
          </a:r>
          <a:r>
            <a:rPr lang="en-US" sz="1400" b="1" dirty="0">
              <a:solidFill>
                <a:schemeClr val="bg1"/>
              </a:solidFill>
            </a:rPr>
            <a:t>и ученици със</a:t>
          </a:r>
          <a:r>
            <a:rPr lang="bg-BG" sz="1400" b="1" dirty="0">
              <a:solidFill>
                <a:schemeClr val="bg1"/>
              </a:solidFill>
            </a:rPr>
            <a:t> </a:t>
          </a:r>
          <a:r>
            <a:rPr lang="en-US" sz="1400" b="1" dirty="0">
              <a:solidFill>
                <a:schemeClr val="bg1"/>
              </a:solidFill>
            </a:rPr>
            <a:t>специални образователни потребности в</a:t>
          </a:r>
          <a:r>
            <a:rPr lang="bg-BG" sz="1400" b="1" dirty="0">
              <a:solidFill>
                <a:schemeClr val="bg1"/>
              </a:solidFill>
            </a:rPr>
            <a:t> </a:t>
          </a:r>
          <a:r>
            <a:rPr lang="en-US" sz="1400" b="1" dirty="0">
              <a:solidFill>
                <a:schemeClr val="bg1"/>
              </a:solidFill>
            </a:rPr>
            <a:t>областта в края на всеки </a:t>
          </a:r>
          <a:r>
            <a:rPr lang="bg-BG" sz="1400" b="1" dirty="0">
              <a:solidFill>
                <a:schemeClr val="bg1"/>
              </a:solidFill>
            </a:rPr>
            <a:t> </a:t>
          </a:r>
          <a:r>
            <a:rPr lang="en-US" sz="1400" b="1" dirty="0">
              <a:solidFill>
                <a:schemeClr val="bg1"/>
              </a:solidFill>
            </a:rPr>
            <a:t>учебен </a:t>
          </a:r>
          <a:r>
            <a:rPr lang="bg-BG" sz="1400" b="1" noProof="0" dirty="0">
              <a:solidFill>
                <a:schemeClr val="bg1"/>
              </a:solidFill>
            </a:rPr>
            <a:t>срок</a:t>
          </a:r>
          <a:endParaRPr lang="bg-BG" sz="1400" noProof="0" dirty="0"/>
        </a:p>
      </dgm:t>
    </dgm:pt>
    <dgm:pt modelId="{F70FFE8F-A5E2-4C5E-8BB3-BF389DF796EA}" type="parTrans" cxnId="{CF918706-BDA9-4CF7-AEAC-ADC3BE4AB3AE}">
      <dgm:prSet/>
      <dgm:spPr/>
      <dgm:t>
        <a:bodyPr/>
        <a:lstStyle/>
        <a:p>
          <a:endParaRPr lang="en-US"/>
        </a:p>
      </dgm:t>
    </dgm:pt>
    <dgm:pt modelId="{5126B542-999A-451C-A1D4-D41271A690FE}" type="sibTrans" cxnId="{CF918706-BDA9-4CF7-AEAC-ADC3BE4AB3AE}">
      <dgm:prSet/>
      <dgm:spPr/>
      <dgm:t>
        <a:bodyPr/>
        <a:lstStyle/>
        <a:p>
          <a:endParaRPr lang="en-US" dirty="0"/>
        </a:p>
      </dgm:t>
    </dgm:pt>
    <dgm:pt modelId="{1B32CC8A-F251-4109-B5D2-DF88D0D213D8}">
      <dgm:prSet phldrT="[Text]"/>
      <dgm:spPr/>
      <dgm:t>
        <a:bodyPr/>
        <a:lstStyle/>
        <a:p>
          <a:r>
            <a:rPr lang="bg-BG" b="1" dirty="0">
              <a:solidFill>
                <a:schemeClr val="bg1"/>
              </a:solidFill>
            </a:rPr>
            <a:t>Общините изготвят отчет за изпълнение на стратегията и я предават на Областната управа</a:t>
          </a:r>
          <a:endParaRPr lang="en-US" dirty="0">
            <a:solidFill>
              <a:schemeClr val="bg1"/>
            </a:solidFill>
          </a:endParaRPr>
        </a:p>
      </dgm:t>
    </dgm:pt>
    <dgm:pt modelId="{1B613536-1CBF-4D27-905F-D6E3524DE90A}" type="parTrans" cxnId="{5A622E95-DF82-41F0-BF4F-80E46E29358D}">
      <dgm:prSet/>
      <dgm:spPr/>
      <dgm:t>
        <a:bodyPr/>
        <a:lstStyle/>
        <a:p>
          <a:endParaRPr lang="en-US"/>
        </a:p>
      </dgm:t>
    </dgm:pt>
    <dgm:pt modelId="{611995C2-9046-4C42-A184-372FE2836751}" type="sibTrans" cxnId="{5A622E95-DF82-41F0-BF4F-80E46E29358D}">
      <dgm:prSet/>
      <dgm:spPr/>
      <dgm:t>
        <a:bodyPr/>
        <a:lstStyle/>
        <a:p>
          <a:endParaRPr lang="en-US" dirty="0"/>
        </a:p>
      </dgm:t>
    </dgm:pt>
    <dgm:pt modelId="{BEBF3490-45E0-4D5F-B9A6-4BB42E47455E}">
      <dgm:prSet phldrT="[Text]"/>
      <dgm:spPr/>
      <dgm:t>
        <a:bodyPr/>
        <a:lstStyle/>
        <a:p>
          <a:r>
            <a:rPr lang="bg-BG" b="1" dirty="0">
              <a:solidFill>
                <a:schemeClr val="bg1"/>
              </a:solidFill>
            </a:rPr>
            <a:t>Училищата/детските градини отчитат дейностите свързани със стратегията</a:t>
          </a:r>
          <a:r>
            <a:rPr lang="bg-BG" b="1" dirty="0"/>
            <a:t/>
          </a:r>
          <a:br>
            <a:rPr lang="bg-BG" b="1" dirty="0"/>
          </a:br>
          <a:r>
            <a:rPr lang="bg-BG" b="1" dirty="0"/>
            <a:t>към РУО/Общината</a:t>
          </a:r>
          <a:br>
            <a:rPr lang="bg-BG" b="1" dirty="0"/>
          </a:br>
          <a:r>
            <a:rPr lang="bg-BG" b="1" dirty="0"/>
            <a:t> </a:t>
          </a:r>
          <a:endParaRPr lang="en-US" dirty="0"/>
        </a:p>
      </dgm:t>
    </dgm:pt>
    <dgm:pt modelId="{6B20CE5E-7F85-4A16-9C24-B31A2ED69C7B}" type="parTrans" cxnId="{2507B7C4-9E1B-4A3F-8F78-FC21C700E568}">
      <dgm:prSet/>
      <dgm:spPr/>
      <dgm:t>
        <a:bodyPr/>
        <a:lstStyle/>
        <a:p>
          <a:endParaRPr lang="en-US"/>
        </a:p>
      </dgm:t>
    </dgm:pt>
    <dgm:pt modelId="{F4022F7E-65E2-4D12-9690-7B13CB7A5202}" type="sibTrans" cxnId="{2507B7C4-9E1B-4A3F-8F78-FC21C700E568}">
      <dgm:prSet/>
      <dgm:spPr/>
      <dgm:t>
        <a:bodyPr/>
        <a:lstStyle/>
        <a:p>
          <a:endParaRPr lang="en-US"/>
        </a:p>
      </dgm:t>
    </dgm:pt>
    <dgm:pt modelId="{84F842BA-DC86-4DD2-B62C-28CC69D17AF1}" type="pres">
      <dgm:prSet presAssocID="{25B06210-378F-4A4F-836A-50907D1E69A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B60515-D7FB-4ED6-BF33-A88A32174CB5}" type="pres">
      <dgm:prSet presAssocID="{25B06210-378F-4A4F-836A-50907D1E69AB}" presName="dummyMaxCanvas" presStyleCnt="0">
        <dgm:presLayoutVars/>
      </dgm:prSet>
      <dgm:spPr/>
    </dgm:pt>
    <dgm:pt modelId="{1B8BEF7D-DEAE-40B0-B634-21847C659377}" type="pres">
      <dgm:prSet presAssocID="{25B06210-378F-4A4F-836A-50907D1E69AB}" presName="ThreeNodes_1" presStyleLbl="node1" presStyleIdx="0" presStyleCnt="3" custScaleY="134265" custLinFactNeighborX="-15086" custLinFactNeighborY="12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AF7D85-60AF-4E03-8367-D387457B4864}" type="pres">
      <dgm:prSet presAssocID="{25B06210-378F-4A4F-836A-50907D1E69AB}" presName="ThreeNodes_2" presStyleLbl="node1" presStyleIdx="1" presStyleCnt="3" custScaleY="61706" custLinFactNeighborX="-8709" custLinFactNeighborY="-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7AD49-A80C-48E9-B944-50846A265950}" type="pres">
      <dgm:prSet presAssocID="{25B06210-378F-4A4F-836A-50907D1E69AB}" presName="ThreeNodes_3" presStyleLbl="node1" presStyleIdx="2" presStyleCnt="3" custLinFactNeighborX="-17453" custLinFactNeighborY="-281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5C2F4-03F8-493C-B191-62E9829F9C98}" type="pres">
      <dgm:prSet presAssocID="{25B06210-378F-4A4F-836A-50907D1E69AB}" presName="ThreeConn_1-2" presStyleLbl="fgAccFollowNode1" presStyleIdx="0" presStyleCnt="2" custLinFactNeighborX="-23141" custLinFactNeighborY="90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C377A0-C8E0-44DD-BE34-BB95C79EBA91}" type="pres">
      <dgm:prSet presAssocID="{25B06210-378F-4A4F-836A-50907D1E69AB}" presName="ThreeConn_2-3" presStyleLbl="fgAccFollowNode1" presStyleIdx="1" presStyleCnt="2" custLinFactNeighborX="-78221" custLinFactNeighborY="-5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D56BC-5E8C-4CEA-B41A-66D0E7C52984}" type="pres">
      <dgm:prSet presAssocID="{25B06210-378F-4A4F-836A-50907D1E69A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DFD08-3624-4A84-86F3-666D03B882C3}" type="pres">
      <dgm:prSet presAssocID="{25B06210-378F-4A4F-836A-50907D1E69A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8824A-EB11-4246-99B8-85F69DF5DB52}" type="pres">
      <dgm:prSet presAssocID="{25B06210-378F-4A4F-836A-50907D1E69A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A46111-4CC7-4618-8438-877D88B2104E}" type="presOf" srcId="{1B32CC8A-F251-4109-B5D2-DF88D0D213D8}" destId="{1AAF7D85-60AF-4E03-8367-D387457B4864}" srcOrd="0" destOrd="0" presId="urn:microsoft.com/office/officeart/2005/8/layout/vProcess5"/>
    <dgm:cxn modelId="{9E0C3D08-71FC-4528-BF25-8018A88E6414}" type="presOf" srcId="{BEBF3490-45E0-4D5F-B9A6-4BB42E47455E}" destId="{3E58824A-EB11-4246-99B8-85F69DF5DB52}" srcOrd="1" destOrd="0" presId="urn:microsoft.com/office/officeart/2005/8/layout/vProcess5"/>
    <dgm:cxn modelId="{D3902A31-8CFB-4041-840D-1D5E98A61D0E}" type="presOf" srcId="{BEBF3490-45E0-4D5F-B9A6-4BB42E47455E}" destId="{B6E7AD49-A80C-48E9-B944-50846A265950}" srcOrd="0" destOrd="0" presId="urn:microsoft.com/office/officeart/2005/8/layout/vProcess5"/>
    <dgm:cxn modelId="{53DAD533-EFB9-4E8C-8C5D-5A0C00DF6B09}" type="presOf" srcId="{611995C2-9046-4C42-A184-372FE2836751}" destId="{68C377A0-C8E0-44DD-BE34-BB95C79EBA91}" srcOrd="0" destOrd="0" presId="urn:microsoft.com/office/officeart/2005/8/layout/vProcess5"/>
    <dgm:cxn modelId="{DAF79927-B951-415F-8583-73E96CE62173}" type="presOf" srcId="{25B06210-378F-4A4F-836A-50907D1E69AB}" destId="{84F842BA-DC86-4DD2-B62C-28CC69D17AF1}" srcOrd="0" destOrd="0" presId="urn:microsoft.com/office/officeart/2005/8/layout/vProcess5"/>
    <dgm:cxn modelId="{21BE7707-D844-4FCB-A432-954DA56E5030}" type="presOf" srcId="{76BCAA96-D884-4357-9300-46B3C26BD1B1}" destId="{C1FD56BC-5E8C-4CEA-B41A-66D0E7C52984}" srcOrd="1" destOrd="0" presId="urn:microsoft.com/office/officeart/2005/8/layout/vProcess5"/>
    <dgm:cxn modelId="{CF918706-BDA9-4CF7-AEAC-ADC3BE4AB3AE}" srcId="{25B06210-378F-4A4F-836A-50907D1E69AB}" destId="{76BCAA96-D884-4357-9300-46B3C26BD1B1}" srcOrd="0" destOrd="0" parTransId="{F70FFE8F-A5E2-4C5E-8BB3-BF389DF796EA}" sibTransId="{5126B542-999A-451C-A1D4-D41271A690FE}"/>
    <dgm:cxn modelId="{58BBE8E2-FFC4-45D4-9A6A-52B247BCE83E}" type="presOf" srcId="{76BCAA96-D884-4357-9300-46B3C26BD1B1}" destId="{1B8BEF7D-DEAE-40B0-B634-21847C659377}" srcOrd="0" destOrd="0" presId="urn:microsoft.com/office/officeart/2005/8/layout/vProcess5"/>
    <dgm:cxn modelId="{91F668BE-27B1-4E07-A272-643261B952B8}" type="presOf" srcId="{5126B542-999A-451C-A1D4-D41271A690FE}" destId="{A345C2F4-03F8-493C-B191-62E9829F9C98}" srcOrd="0" destOrd="0" presId="urn:microsoft.com/office/officeart/2005/8/layout/vProcess5"/>
    <dgm:cxn modelId="{5A622E95-DF82-41F0-BF4F-80E46E29358D}" srcId="{25B06210-378F-4A4F-836A-50907D1E69AB}" destId="{1B32CC8A-F251-4109-B5D2-DF88D0D213D8}" srcOrd="1" destOrd="0" parTransId="{1B613536-1CBF-4D27-905F-D6E3524DE90A}" sibTransId="{611995C2-9046-4C42-A184-372FE2836751}"/>
    <dgm:cxn modelId="{2507B7C4-9E1B-4A3F-8F78-FC21C700E568}" srcId="{25B06210-378F-4A4F-836A-50907D1E69AB}" destId="{BEBF3490-45E0-4D5F-B9A6-4BB42E47455E}" srcOrd="2" destOrd="0" parTransId="{6B20CE5E-7F85-4A16-9C24-B31A2ED69C7B}" sibTransId="{F4022F7E-65E2-4D12-9690-7B13CB7A5202}"/>
    <dgm:cxn modelId="{81D92BED-60B0-4999-8C9A-CA46925C0CB4}" type="presOf" srcId="{1B32CC8A-F251-4109-B5D2-DF88D0D213D8}" destId="{312DFD08-3624-4A84-86F3-666D03B882C3}" srcOrd="1" destOrd="0" presId="urn:microsoft.com/office/officeart/2005/8/layout/vProcess5"/>
    <dgm:cxn modelId="{C87A922F-8B35-4CC4-BCDF-83E7B20BD17D}" type="presParOf" srcId="{84F842BA-DC86-4DD2-B62C-28CC69D17AF1}" destId="{98B60515-D7FB-4ED6-BF33-A88A32174CB5}" srcOrd="0" destOrd="0" presId="urn:microsoft.com/office/officeart/2005/8/layout/vProcess5"/>
    <dgm:cxn modelId="{7C83A155-0B0A-4D0A-B0CF-3D26B40FDE1B}" type="presParOf" srcId="{84F842BA-DC86-4DD2-B62C-28CC69D17AF1}" destId="{1B8BEF7D-DEAE-40B0-B634-21847C659377}" srcOrd="1" destOrd="0" presId="urn:microsoft.com/office/officeart/2005/8/layout/vProcess5"/>
    <dgm:cxn modelId="{87C8B2FA-981F-4D87-A064-25E4AA909D73}" type="presParOf" srcId="{84F842BA-DC86-4DD2-B62C-28CC69D17AF1}" destId="{1AAF7D85-60AF-4E03-8367-D387457B4864}" srcOrd="2" destOrd="0" presId="urn:microsoft.com/office/officeart/2005/8/layout/vProcess5"/>
    <dgm:cxn modelId="{CD0FB7DC-B514-4417-8142-6E9988D5B2D1}" type="presParOf" srcId="{84F842BA-DC86-4DD2-B62C-28CC69D17AF1}" destId="{B6E7AD49-A80C-48E9-B944-50846A265950}" srcOrd="3" destOrd="0" presId="urn:microsoft.com/office/officeart/2005/8/layout/vProcess5"/>
    <dgm:cxn modelId="{ED8A385A-650A-4A02-8612-86F1F45B5648}" type="presParOf" srcId="{84F842BA-DC86-4DD2-B62C-28CC69D17AF1}" destId="{A345C2F4-03F8-493C-B191-62E9829F9C98}" srcOrd="4" destOrd="0" presId="urn:microsoft.com/office/officeart/2005/8/layout/vProcess5"/>
    <dgm:cxn modelId="{C75387CE-27FC-4295-9E2C-7D0F875552E6}" type="presParOf" srcId="{84F842BA-DC86-4DD2-B62C-28CC69D17AF1}" destId="{68C377A0-C8E0-44DD-BE34-BB95C79EBA91}" srcOrd="5" destOrd="0" presId="urn:microsoft.com/office/officeart/2005/8/layout/vProcess5"/>
    <dgm:cxn modelId="{5C298F3F-8B16-4B2A-8922-3EFC5488A5F2}" type="presParOf" srcId="{84F842BA-DC86-4DD2-B62C-28CC69D17AF1}" destId="{C1FD56BC-5E8C-4CEA-B41A-66D0E7C52984}" srcOrd="6" destOrd="0" presId="urn:microsoft.com/office/officeart/2005/8/layout/vProcess5"/>
    <dgm:cxn modelId="{E9B76CA2-EE95-4CA8-9492-B6A8EF7713C8}" type="presParOf" srcId="{84F842BA-DC86-4DD2-B62C-28CC69D17AF1}" destId="{312DFD08-3624-4A84-86F3-666D03B882C3}" srcOrd="7" destOrd="0" presId="urn:microsoft.com/office/officeart/2005/8/layout/vProcess5"/>
    <dgm:cxn modelId="{E975A81E-FF3A-4B9D-9A08-5661C6EFA20A}" type="presParOf" srcId="{84F842BA-DC86-4DD2-B62C-28CC69D17AF1}" destId="{3E58824A-EB11-4246-99B8-85F69DF5DB5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FE153E-9187-46B5-95F2-0D654B3B1B4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0BC5AF8-AF39-460C-940C-F1D8C9A803EF}">
      <dgm:prSet/>
      <dgm:spPr/>
      <dgm:t>
        <a:bodyPr/>
        <a:lstStyle/>
        <a:p>
          <a:r>
            <a:rPr lang="bg-BG" dirty="0"/>
            <a:t>Стратегия за личностно развитие на учениците</a:t>
          </a:r>
          <a:endParaRPr lang="en-US" dirty="0"/>
        </a:p>
      </dgm:t>
    </dgm:pt>
    <dgm:pt modelId="{397B6AD6-EDAD-4F37-AE44-2C1C1D4D1AD5}" type="parTrans" cxnId="{475EE969-14C2-46AD-BE6D-5CBACFB14E6D}">
      <dgm:prSet/>
      <dgm:spPr/>
      <dgm:t>
        <a:bodyPr/>
        <a:lstStyle/>
        <a:p>
          <a:endParaRPr lang="en-US"/>
        </a:p>
      </dgm:t>
    </dgm:pt>
    <dgm:pt modelId="{5B05FE91-448E-4506-A218-6284C3F3FE4A}" type="sibTrans" cxnId="{475EE969-14C2-46AD-BE6D-5CBACFB14E6D}">
      <dgm:prSet/>
      <dgm:spPr/>
      <dgm:t>
        <a:bodyPr/>
        <a:lstStyle/>
        <a:p>
          <a:endParaRPr lang="en-US"/>
        </a:p>
      </dgm:t>
    </dgm:pt>
    <dgm:pt modelId="{ACC956A9-C2F3-48CC-922D-A667BD89F28C}">
      <dgm:prSet/>
      <dgm:spPr/>
      <dgm:t>
        <a:bodyPr/>
        <a:lstStyle/>
        <a:p>
          <a:r>
            <a:rPr lang="bg-BG" dirty="0"/>
            <a:t>Стратегия за развитие на училището</a:t>
          </a:r>
          <a:endParaRPr lang="en-US" dirty="0"/>
        </a:p>
      </dgm:t>
    </dgm:pt>
    <dgm:pt modelId="{6896C536-0A87-48AA-A71E-63C9578CBD2A}" type="parTrans" cxnId="{04C692F8-F54C-4425-87EA-DF90ACD2EDEF}">
      <dgm:prSet/>
      <dgm:spPr/>
      <dgm:t>
        <a:bodyPr/>
        <a:lstStyle/>
        <a:p>
          <a:endParaRPr lang="en-US"/>
        </a:p>
      </dgm:t>
    </dgm:pt>
    <dgm:pt modelId="{35AF5F2C-B399-4EC6-B4BA-D1979162F919}" type="sibTrans" cxnId="{04C692F8-F54C-4425-87EA-DF90ACD2EDEF}">
      <dgm:prSet/>
      <dgm:spPr/>
      <dgm:t>
        <a:bodyPr/>
        <a:lstStyle/>
        <a:p>
          <a:endParaRPr lang="en-US"/>
        </a:p>
      </dgm:t>
    </dgm:pt>
    <dgm:pt modelId="{D8897BFF-1DB2-4A96-A473-9F637C66617E}">
      <dgm:prSet/>
      <dgm:spPr/>
      <dgm:t>
        <a:bodyPr/>
        <a:lstStyle/>
        <a:p>
          <a:r>
            <a:rPr lang="bg-BG" dirty="0"/>
            <a:t>План за развитие</a:t>
          </a:r>
          <a:endParaRPr lang="en-US" dirty="0"/>
        </a:p>
      </dgm:t>
    </dgm:pt>
    <dgm:pt modelId="{E646A4CC-40F8-489D-B1C0-FBCA0593371B}" type="parTrans" cxnId="{E39FDCAE-62AF-4DC1-985A-DDBB2A2E5AB1}">
      <dgm:prSet/>
      <dgm:spPr/>
      <dgm:t>
        <a:bodyPr/>
        <a:lstStyle/>
        <a:p>
          <a:endParaRPr lang="en-US"/>
        </a:p>
      </dgm:t>
    </dgm:pt>
    <dgm:pt modelId="{52C788F0-C6AD-456C-8031-60464A30A423}" type="sibTrans" cxnId="{E39FDCAE-62AF-4DC1-985A-DDBB2A2E5AB1}">
      <dgm:prSet/>
      <dgm:spPr/>
      <dgm:t>
        <a:bodyPr/>
        <a:lstStyle/>
        <a:p>
          <a:endParaRPr lang="en-US"/>
        </a:p>
      </dgm:t>
    </dgm:pt>
    <dgm:pt modelId="{F9F756D5-0384-4241-A9FF-981B54144F58}">
      <dgm:prSet/>
      <dgm:spPr/>
      <dgm:t>
        <a:bodyPr/>
        <a:lstStyle/>
        <a:p>
          <a:r>
            <a:rPr lang="ru-RU" b="0" i="0" dirty="0"/>
            <a:t>Мерки за превенция на ранно напускане на училище</a:t>
          </a:r>
          <a:endParaRPr lang="en-US" dirty="0"/>
        </a:p>
      </dgm:t>
    </dgm:pt>
    <dgm:pt modelId="{F14C4C26-EA37-4644-AD7D-95309BFB25F8}" type="parTrans" cxnId="{91F055F6-C654-476D-B5CB-A4D4A2AC65E8}">
      <dgm:prSet/>
      <dgm:spPr/>
      <dgm:t>
        <a:bodyPr/>
        <a:lstStyle/>
        <a:p>
          <a:endParaRPr lang="en-US"/>
        </a:p>
      </dgm:t>
    </dgm:pt>
    <dgm:pt modelId="{F4ADC80D-258F-4393-BA76-E1681A29D873}" type="sibTrans" cxnId="{91F055F6-C654-476D-B5CB-A4D4A2AC65E8}">
      <dgm:prSet/>
      <dgm:spPr/>
      <dgm:t>
        <a:bodyPr/>
        <a:lstStyle/>
        <a:p>
          <a:endParaRPr lang="en-US"/>
        </a:p>
      </dgm:t>
    </dgm:pt>
    <dgm:pt modelId="{BA7C3D83-0E7A-4B6D-8D27-0888457C63F9}">
      <dgm:prSet/>
      <dgm:spPr/>
      <dgm:t>
        <a:bodyPr/>
        <a:lstStyle/>
        <a:p>
          <a:r>
            <a:rPr lang="ru-RU" b="0" i="0" dirty="0"/>
            <a:t>Мерки за </a:t>
          </a:r>
          <a:r>
            <a:rPr lang="bg-BG" b="0" i="0" noProof="0" dirty="0"/>
            <a:t>повишаване</a:t>
          </a:r>
          <a:r>
            <a:rPr lang="ru-RU" b="0" i="0" dirty="0"/>
            <a:t> </a:t>
          </a:r>
          <a:r>
            <a:rPr lang="bg-BG" b="0" i="0" noProof="0" dirty="0"/>
            <a:t>качеството</a:t>
          </a:r>
          <a:r>
            <a:rPr lang="ru-RU" b="0" i="0" dirty="0"/>
            <a:t> на образованието</a:t>
          </a:r>
          <a:endParaRPr lang="en-US" dirty="0"/>
        </a:p>
      </dgm:t>
    </dgm:pt>
    <dgm:pt modelId="{EFE1EC5B-2BA4-4692-B451-A007DFE277A2}" type="parTrans" cxnId="{47B879DC-37D3-4D48-AB7B-F3C124BB9388}">
      <dgm:prSet/>
      <dgm:spPr/>
      <dgm:t>
        <a:bodyPr/>
        <a:lstStyle/>
        <a:p>
          <a:endParaRPr lang="en-US"/>
        </a:p>
      </dgm:t>
    </dgm:pt>
    <dgm:pt modelId="{AB5F4171-FF01-4921-BAE8-2779B5BAFED7}" type="sibTrans" cxnId="{47B879DC-37D3-4D48-AB7B-F3C124BB9388}">
      <dgm:prSet/>
      <dgm:spPr/>
      <dgm:t>
        <a:bodyPr/>
        <a:lstStyle/>
        <a:p>
          <a:endParaRPr lang="en-US"/>
        </a:p>
      </dgm:t>
    </dgm:pt>
    <dgm:pt modelId="{0D25BA63-85EC-49D1-957F-A03FAB662449}">
      <dgm:prSet/>
      <dgm:spPr/>
      <dgm:t>
        <a:bodyPr/>
        <a:lstStyle/>
        <a:p>
          <a:r>
            <a:rPr lang="ru-RU" b="0" i="0" dirty="0"/>
            <a:t>Мерки за </a:t>
          </a:r>
          <a:r>
            <a:rPr lang="bg-BG" b="0" i="0" noProof="0" dirty="0"/>
            <a:t>повишаване</a:t>
          </a:r>
          <a:r>
            <a:rPr lang="ru-RU" b="0" i="0" dirty="0"/>
            <a:t> квалификацията на учителите</a:t>
          </a:r>
          <a:endParaRPr lang="en-US" dirty="0"/>
        </a:p>
      </dgm:t>
    </dgm:pt>
    <dgm:pt modelId="{881C5AB4-1382-4629-95BD-5673EC76D8DB}" type="parTrans" cxnId="{8CCDCD56-A247-4EF8-BE7F-2DCDC858700E}">
      <dgm:prSet/>
      <dgm:spPr/>
      <dgm:t>
        <a:bodyPr/>
        <a:lstStyle/>
        <a:p>
          <a:endParaRPr lang="en-US"/>
        </a:p>
      </dgm:t>
    </dgm:pt>
    <dgm:pt modelId="{D5015683-67C5-4B3E-8492-91A4A39935D9}" type="sibTrans" cxnId="{8CCDCD56-A247-4EF8-BE7F-2DCDC858700E}">
      <dgm:prSet/>
      <dgm:spPr/>
      <dgm:t>
        <a:bodyPr/>
        <a:lstStyle/>
        <a:p>
          <a:endParaRPr lang="en-US"/>
        </a:p>
      </dgm:t>
    </dgm:pt>
    <dgm:pt modelId="{7348B75C-7146-4F25-B143-19DE484694F2}">
      <dgm:prSet/>
      <dgm:spPr/>
      <dgm:t>
        <a:bodyPr/>
        <a:lstStyle/>
        <a:p>
          <a:r>
            <a:rPr lang="ru-RU" dirty="0"/>
            <a:t>Етичен кодекс</a:t>
          </a:r>
          <a:endParaRPr lang="en-US" dirty="0"/>
        </a:p>
      </dgm:t>
    </dgm:pt>
    <dgm:pt modelId="{0F13A084-4E6F-4511-ADCD-71A7A62E4432}" type="parTrans" cxnId="{D9E75BFA-4D48-4903-B01D-DDC55AA28982}">
      <dgm:prSet/>
      <dgm:spPr/>
      <dgm:t>
        <a:bodyPr/>
        <a:lstStyle/>
        <a:p>
          <a:endParaRPr lang="en-US"/>
        </a:p>
      </dgm:t>
    </dgm:pt>
    <dgm:pt modelId="{9DE0B446-D9E0-416E-B65D-2022571EF284}" type="sibTrans" cxnId="{D9E75BFA-4D48-4903-B01D-DDC55AA28982}">
      <dgm:prSet/>
      <dgm:spPr/>
      <dgm:t>
        <a:bodyPr/>
        <a:lstStyle/>
        <a:p>
          <a:endParaRPr lang="en-US"/>
        </a:p>
      </dgm:t>
    </dgm:pt>
    <dgm:pt modelId="{E0BDEF27-D95B-4B2D-BFB1-E3CA3FD0C0F2}">
      <dgm:prSet/>
      <dgm:spPr/>
      <dgm:t>
        <a:bodyPr/>
        <a:lstStyle/>
        <a:p>
          <a:r>
            <a:rPr lang="ru-RU" b="0" i="0" dirty="0"/>
            <a:t>Отчет за изпълнението на бюджета</a:t>
          </a:r>
          <a:endParaRPr lang="en-US" dirty="0"/>
        </a:p>
      </dgm:t>
    </dgm:pt>
    <dgm:pt modelId="{C9FB7D6C-859D-452A-A945-A99359879FC0}" type="parTrans" cxnId="{52739AAB-46CE-4A01-BE85-BE27C466267D}">
      <dgm:prSet/>
      <dgm:spPr/>
      <dgm:t>
        <a:bodyPr/>
        <a:lstStyle/>
        <a:p>
          <a:endParaRPr lang="en-US"/>
        </a:p>
      </dgm:t>
    </dgm:pt>
    <dgm:pt modelId="{8C29D379-7B34-4E2E-B4A3-017D2A07C00C}" type="sibTrans" cxnId="{52739AAB-46CE-4A01-BE85-BE27C466267D}">
      <dgm:prSet/>
      <dgm:spPr/>
      <dgm:t>
        <a:bodyPr/>
        <a:lstStyle/>
        <a:p>
          <a:endParaRPr lang="en-US"/>
        </a:p>
      </dgm:t>
    </dgm:pt>
    <dgm:pt modelId="{66A6CBC9-DC88-4108-8E2A-6190081AEB23}">
      <dgm:prSet/>
      <dgm:spPr/>
      <dgm:t>
        <a:bodyPr/>
        <a:lstStyle/>
        <a:p>
          <a:r>
            <a:rPr lang="ru-RU" dirty="0"/>
            <a:t>Други документи</a:t>
          </a:r>
          <a:endParaRPr lang="en-US" dirty="0"/>
        </a:p>
      </dgm:t>
    </dgm:pt>
    <dgm:pt modelId="{5C3F48EF-D2BE-4C23-9E77-1BB796596194}" type="parTrans" cxnId="{CF30170C-891C-47DF-979F-0309243ED595}">
      <dgm:prSet/>
      <dgm:spPr/>
      <dgm:t>
        <a:bodyPr/>
        <a:lstStyle/>
        <a:p>
          <a:endParaRPr lang="en-US"/>
        </a:p>
      </dgm:t>
    </dgm:pt>
    <dgm:pt modelId="{330F9663-4BF8-49F7-9687-731369624FA4}" type="sibTrans" cxnId="{CF30170C-891C-47DF-979F-0309243ED595}">
      <dgm:prSet/>
      <dgm:spPr/>
      <dgm:t>
        <a:bodyPr/>
        <a:lstStyle/>
        <a:p>
          <a:endParaRPr lang="en-US"/>
        </a:p>
      </dgm:t>
    </dgm:pt>
    <dgm:pt modelId="{049A25D9-3924-4B41-B1BF-01C7B8F89D5A}" type="pres">
      <dgm:prSet presAssocID="{7BFE153E-9187-46B5-95F2-0D654B3B1B4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18791D-9A35-4B0F-9F9B-E0BD9B07FC56}" type="pres">
      <dgm:prSet presAssocID="{F0BC5AF8-AF39-460C-940C-F1D8C9A803E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8B711-342E-40E0-9455-436C7B122C19}" type="pres">
      <dgm:prSet presAssocID="{5B05FE91-448E-4506-A218-6284C3F3FE4A}" presName="sibTrans" presStyleCnt="0"/>
      <dgm:spPr/>
    </dgm:pt>
    <dgm:pt modelId="{9B6E3FEB-07AD-491C-95CA-FC13CEF437D5}" type="pres">
      <dgm:prSet presAssocID="{ACC956A9-C2F3-48CC-922D-A667BD89F28C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2A7F7-676D-4DA9-90C5-09C9586FD978}" type="pres">
      <dgm:prSet presAssocID="{35AF5F2C-B399-4EC6-B4BA-D1979162F919}" presName="sibTrans" presStyleCnt="0"/>
      <dgm:spPr/>
    </dgm:pt>
    <dgm:pt modelId="{DB50B45C-E60F-4B67-A71E-60A55E320E6A}" type="pres">
      <dgm:prSet presAssocID="{D8897BFF-1DB2-4A96-A473-9F637C66617E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D26FB-81DD-4549-8573-C47E1E2F6B4B}" type="pres">
      <dgm:prSet presAssocID="{52C788F0-C6AD-456C-8031-60464A30A423}" presName="sibTrans" presStyleCnt="0"/>
      <dgm:spPr/>
    </dgm:pt>
    <dgm:pt modelId="{6551303A-5551-4DAA-8A46-733812D85D64}" type="pres">
      <dgm:prSet presAssocID="{F9F756D5-0384-4241-A9FF-981B54144F5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6485A-E22D-4CEE-AF22-CF86D5FEBF7B}" type="pres">
      <dgm:prSet presAssocID="{F4ADC80D-258F-4393-BA76-E1681A29D873}" presName="sibTrans" presStyleCnt="0"/>
      <dgm:spPr/>
    </dgm:pt>
    <dgm:pt modelId="{95F23241-BD89-4607-8197-6556D32082A9}" type="pres">
      <dgm:prSet presAssocID="{BA7C3D83-0E7A-4B6D-8D27-0888457C63F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580A8B-C172-47C8-AE2E-F377540D9BAA}" type="pres">
      <dgm:prSet presAssocID="{AB5F4171-FF01-4921-BAE8-2779B5BAFED7}" presName="sibTrans" presStyleCnt="0"/>
      <dgm:spPr/>
    </dgm:pt>
    <dgm:pt modelId="{0845EC34-0897-478D-B61F-1319A0832E57}" type="pres">
      <dgm:prSet presAssocID="{0D25BA63-85EC-49D1-957F-A03FAB66244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27888-C4A3-42BB-B875-E791F370938F}" type="pres">
      <dgm:prSet presAssocID="{D5015683-67C5-4B3E-8492-91A4A39935D9}" presName="sibTrans" presStyleCnt="0"/>
      <dgm:spPr/>
    </dgm:pt>
    <dgm:pt modelId="{BE154ED0-94DB-4092-8BF3-A1BA70DA2861}" type="pres">
      <dgm:prSet presAssocID="{7348B75C-7146-4F25-B143-19DE484694F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82706-42C2-4428-BB28-6A1970D5CE73}" type="pres">
      <dgm:prSet presAssocID="{9DE0B446-D9E0-416E-B65D-2022571EF284}" presName="sibTrans" presStyleCnt="0"/>
      <dgm:spPr/>
    </dgm:pt>
    <dgm:pt modelId="{72CAA893-D252-4D61-B653-401A481AC86B}" type="pres">
      <dgm:prSet presAssocID="{E0BDEF27-D95B-4B2D-BFB1-E3CA3FD0C0F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C6AAB-DCA7-491F-BD52-BCEDBDAEA4AE}" type="pres">
      <dgm:prSet presAssocID="{8C29D379-7B34-4E2E-B4A3-017D2A07C00C}" presName="sibTrans" presStyleCnt="0"/>
      <dgm:spPr/>
    </dgm:pt>
    <dgm:pt modelId="{CE1DCAF1-078C-41BA-9887-05069F5040B2}" type="pres">
      <dgm:prSet presAssocID="{66A6CBC9-DC88-4108-8E2A-6190081AEB23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D797D7-5639-4A79-AFE1-D9C72C67A3F8}" type="presOf" srcId="{BA7C3D83-0E7A-4B6D-8D27-0888457C63F9}" destId="{95F23241-BD89-4607-8197-6556D32082A9}" srcOrd="0" destOrd="0" presId="urn:microsoft.com/office/officeart/2005/8/layout/default"/>
    <dgm:cxn modelId="{88AB4AD5-6C67-46F7-B495-5D6EE06AE25A}" type="presOf" srcId="{7348B75C-7146-4F25-B143-19DE484694F2}" destId="{BE154ED0-94DB-4092-8BF3-A1BA70DA2861}" srcOrd="0" destOrd="0" presId="urn:microsoft.com/office/officeart/2005/8/layout/default"/>
    <dgm:cxn modelId="{91F055F6-C654-476D-B5CB-A4D4A2AC65E8}" srcId="{7BFE153E-9187-46B5-95F2-0D654B3B1B49}" destId="{F9F756D5-0384-4241-A9FF-981B54144F58}" srcOrd="3" destOrd="0" parTransId="{F14C4C26-EA37-4644-AD7D-95309BFB25F8}" sibTransId="{F4ADC80D-258F-4393-BA76-E1681A29D873}"/>
    <dgm:cxn modelId="{56C296AE-FC75-448D-80F1-BAD9350188AD}" type="presOf" srcId="{D8897BFF-1DB2-4A96-A473-9F637C66617E}" destId="{DB50B45C-E60F-4B67-A71E-60A55E320E6A}" srcOrd="0" destOrd="0" presId="urn:microsoft.com/office/officeart/2005/8/layout/default"/>
    <dgm:cxn modelId="{475EE969-14C2-46AD-BE6D-5CBACFB14E6D}" srcId="{7BFE153E-9187-46B5-95F2-0D654B3B1B49}" destId="{F0BC5AF8-AF39-460C-940C-F1D8C9A803EF}" srcOrd="0" destOrd="0" parTransId="{397B6AD6-EDAD-4F37-AE44-2C1C1D4D1AD5}" sibTransId="{5B05FE91-448E-4506-A218-6284C3F3FE4A}"/>
    <dgm:cxn modelId="{CF30170C-891C-47DF-979F-0309243ED595}" srcId="{7BFE153E-9187-46B5-95F2-0D654B3B1B49}" destId="{66A6CBC9-DC88-4108-8E2A-6190081AEB23}" srcOrd="8" destOrd="0" parTransId="{5C3F48EF-D2BE-4C23-9E77-1BB796596194}" sibTransId="{330F9663-4BF8-49F7-9687-731369624FA4}"/>
    <dgm:cxn modelId="{52739AAB-46CE-4A01-BE85-BE27C466267D}" srcId="{7BFE153E-9187-46B5-95F2-0D654B3B1B49}" destId="{E0BDEF27-D95B-4B2D-BFB1-E3CA3FD0C0F2}" srcOrd="7" destOrd="0" parTransId="{C9FB7D6C-859D-452A-A945-A99359879FC0}" sibTransId="{8C29D379-7B34-4E2E-B4A3-017D2A07C00C}"/>
    <dgm:cxn modelId="{7133235E-0569-431F-B452-87709C28CFC2}" type="presOf" srcId="{7BFE153E-9187-46B5-95F2-0D654B3B1B49}" destId="{049A25D9-3924-4B41-B1BF-01C7B8F89D5A}" srcOrd="0" destOrd="0" presId="urn:microsoft.com/office/officeart/2005/8/layout/default"/>
    <dgm:cxn modelId="{CD08A63C-2803-48EB-AA35-4F50C80608BE}" type="presOf" srcId="{F0BC5AF8-AF39-460C-940C-F1D8C9A803EF}" destId="{FA18791D-9A35-4B0F-9F9B-E0BD9B07FC56}" srcOrd="0" destOrd="0" presId="urn:microsoft.com/office/officeart/2005/8/layout/default"/>
    <dgm:cxn modelId="{E39FDCAE-62AF-4DC1-985A-DDBB2A2E5AB1}" srcId="{7BFE153E-9187-46B5-95F2-0D654B3B1B49}" destId="{D8897BFF-1DB2-4A96-A473-9F637C66617E}" srcOrd="2" destOrd="0" parTransId="{E646A4CC-40F8-489D-B1C0-FBCA0593371B}" sibTransId="{52C788F0-C6AD-456C-8031-60464A30A423}"/>
    <dgm:cxn modelId="{47B879DC-37D3-4D48-AB7B-F3C124BB9388}" srcId="{7BFE153E-9187-46B5-95F2-0D654B3B1B49}" destId="{BA7C3D83-0E7A-4B6D-8D27-0888457C63F9}" srcOrd="4" destOrd="0" parTransId="{EFE1EC5B-2BA4-4692-B451-A007DFE277A2}" sibTransId="{AB5F4171-FF01-4921-BAE8-2779B5BAFED7}"/>
    <dgm:cxn modelId="{8CCDCD56-A247-4EF8-BE7F-2DCDC858700E}" srcId="{7BFE153E-9187-46B5-95F2-0D654B3B1B49}" destId="{0D25BA63-85EC-49D1-957F-A03FAB662449}" srcOrd="5" destOrd="0" parTransId="{881C5AB4-1382-4629-95BD-5673EC76D8DB}" sibTransId="{D5015683-67C5-4B3E-8492-91A4A39935D9}"/>
    <dgm:cxn modelId="{0A2D1B98-D40C-49D0-8D8B-B3D37D3789D0}" type="presOf" srcId="{F9F756D5-0384-4241-A9FF-981B54144F58}" destId="{6551303A-5551-4DAA-8A46-733812D85D64}" srcOrd="0" destOrd="0" presId="urn:microsoft.com/office/officeart/2005/8/layout/default"/>
    <dgm:cxn modelId="{04C692F8-F54C-4425-87EA-DF90ACD2EDEF}" srcId="{7BFE153E-9187-46B5-95F2-0D654B3B1B49}" destId="{ACC956A9-C2F3-48CC-922D-A667BD89F28C}" srcOrd="1" destOrd="0" parTransId="{6896C536-0A87-48AA-A71E-63C9578CBD2A}" sibTransId="{35AF5F2C-B399-4EC6-B4BA-D1979162F919}"/>
    <dgm:cxn modelId="{D9E75BFA-4D48-4903-B01D-DDC55AA28982}" srcId="{7BFE153E-9187-46B5-95F2-0D654B3B1B49}" destId="{7348B75C-7146-4F25-B143-19DE484694F2}" srcOrd="6" destOrd="0" parTransId="{0F13A084-4E6F-4511-ADCD-71A7A62E4432}" sibTransId="{9DE0B446-D9E0-416E-B65D-2022571EF284}"/>
    <dgm:cxn modelId="{B7D5C7B8-95B4-48E0-A358-DB802AFBAFBB}" type="presOf" srcId="{66A6CBC9-DC88-4108-8E2A-6190081AEB23}" destId="{CE1DCAF1-078C-41BA-9887-05069F5040B2}" srcOrd="0" destOrd="0" presId="urn:microsoft.com/office/officeart/2005/8/layout/default"/>
    <dgm:cxn modelId="{DEC4AD54-D46B-4534-B822-21A2E91B0164}" type="presOf" srcId="{ACC956A9-C2F3-48CC-922D-A667BD89F28C}" destId="{9B6E3FEB-07AD-491C-95CA-FC13CEF437D5}" srcOrd="0" destOrd="0" presId="urn:microsoft.com/office/officeart/2005/8/layout/default"/>
    <dgm:cxn modelId="{FA9BF9C4-2A97-444F-A41B-E08D84B7ACD2}" type="presOf" srcId="{E0BDEF27-D95B-4B2D-BFB1-E3CA3FD0C0F2}" destId="{72CAA893-D252-4D61-B653-401A481AC86B}" srcOrd="0" destOrd="0" presId="urn:microsoft.com/office/officeart/2005/8/layout/default"/>
    <dgm:cxn modelId="{53839708-2303-456B-9794-97C2F8996EC7}" type="presOf" srcId="{0D25BA63-85EC-49D1-957F-A03FAB662449}" destId="{0845EC34-0897-478D-B61F-1319A0832E57}" srcOrd="0" destOrd="0" presId="urn:microsoft.com/office/officeart/2005/8/layout/default"/>
    <dgm:cxn modelId="{D0041FBC-CE95-47C7-87FA-4EB48ED49E07}" type="presParOf" srcId="{049A25D9-3924-4B41-B1BF-01C7B8F89D5A}" destId="{FA18791D-9A35-4B0F-9F9B-E0BD9B07FC56}" srcOrd="0" destOrd="0" presId="urn:microsoft.com/office/officeart/2005/8/layout/default"/>
    <dgm:cxn modelId="{AAE7A1E3-AC8C-4BB4-BDED-696BC9AE4FB1}" type="presParOf" srcId="{049A25D9-3924-4B41-B1BF-01C7B8F89D5A}" destId="{9968B711-342E-40E0-9455-436C7B122C19}" srcOrd="1" destOrd="0" presId="urn:microsoft.com/office/officeart/2005/8/layout/default"/>
    <dgm:cxn modelId="{EC3D0F36-8BBE-47F6-8A0D-083F1FD871B3}" type="presParOf" srcId="{049A25D9-3924-4B41-B1BF-01C7B8F89D5A}" destId="{9B6E3FEB-07AD-491C-95CA-FC13CEF437D5}" srcOrd="2" destOrd="0" presId="urn:microsoft.com/office/officeart/2005/8/layout/default"/>
    <dgm:cxn modelId="{4C6646A6-49C0-4B96-A810-1CAB42C526F2}" type="presParOf" srcId="{049A25D9-3924-4B41-B1BF-01C7B8F89D5A}" destId="{3892A7F7-676D-4DA9-90C5-09C9586FD978}" srcOrd="3" destOrd="0" presId="urn:microsoft.com/office/officeart/2005/8/layout/default"/>
    <dgm:cxn modelId="{8701241E-D94A-4701-9FFD-3D65B8C78F65}" type="presParOf" srcId="{049A25D9-3924-4B41-B1BF-01C7B8F89D5A}" destId="{DB50B45C-E60F-4B67-A71E-60A55E320E6A}" srcOrd="4" destOrd="0" presId="urn:microsoft.com/office/officeart/2005/8/layout/default"/>
    <dgm:cxn modelId="{2A23767D-3615-47BE-9D8A-4EAE67CAB0AC}" type="presParOf" srcId="{049A25D9-3924-4B41-B1BF-01C7B8F89D5A}" destId="{997D26FB-81DD-4549-8573-C47E1E2F6B4B}" srcOrd="5" destOrd="0" presId="urn:microsoft.com/office/officeart/2005/8/layout/default"/>
    <dgm:cxn modelId="{0D11F3EB-9092-49DD-A495-16D8F3A42BB4}" type="presParOf" srcId="{049A25D9-3924-4B41-B1BF-01C7B8F89D5A}" destId="{6551303A-5551-4DAA-8A46-733812D85D64}" srcOrd="6" destOrd="0" presId="urn:microsoft.com/office/officeart/2005/8/layout/default"/>
    <dgm:cxn modelId="{7888D523-455B-4341-B0C9-5E386F1715F5}" type="presParOf" srcId="{049A25D9-3924-4B41-B1BF-01C7B8F89D5A}" destId="{0686485A-E22D-4CEE-AF22-CF86D5FEBF7B}" srcOrd="7" destOrd="0" presId="urn:microsoft.com/office/officeart/2005/8/layout/default"/>
    <dgm:cxn modelId="{C2811E29-3330-4CFE-A9B4-F86419B7584A}" type="presParOf" srcId="{049A25D9-3924-4B41-B1BF-01C7B8F89D5A}" destId="{95F23241-BD89-4607-8197-6556D32082A9}" srcOrd="8" destOrd="0" presId="urn:microsoft.com/office/officeart/2005/8/layout/default"/>
    <dgm:cxn modelId="{96A3E38C-F72A-4586-9291-F28FF1AC0245}" type="presParOf" srcId="{049A25D9-3924-4B41-B1BF-01C7B8F89D5A}" destId="{12580A8B-C172-47C8-AE2E-F377540D9BAA}" srcOrd="9" destOrd="0" presId="urn:microsoft.com/office/officeart/2005/8/layout/default"/>
    <dgm:cxn modelId="{50376417-5383-4B0A-8086-40822B46051E}" type="presParOf" srcId="{049A25D9-3924-4B41-B1BF-01C7B8F89D5A}" destId="{0845EC34-0897-478D-B61F-1319A0832E57}" srcOrd="10" destOrd="0" presId="urn:microsoft.com/office/officeart/2005/8/layout/default"/>
    <dgm:cxn modelId="{A599A766-B109-4E59-B411-7E7710380429}" type="presParOf" srcId="{049A25D9-3924-4B41-B1BF-01C7B8F89D5A}" destId="{71927888-C4A3-42BB-B875-E791F370938F}" srcOrd="11" destOrd="0" presId="urn:microsoft.com/office/officeart/2005/8/layout/default"/>
    <dgm:cxn modelId="{505A36B9-D611-4EB7-BCE4-D9B793D7C6A6}" type="presParOf" srcId="{049A25D9-3924-4B41-B1BF-01C7B8F89D5A}" destId="{BE154ED0-94DB-4092-8BF3-A1BA70DA2861}" srcOrd="12" destOrd="0" presId="urn:microsoft.com/office/officeart/2005/8/layout/default"/>
    <dgm:cxn modelId="{1B1A3BF1-866A-4BD1-B407-480287408C82}" type="presParOf" srcId="{049A25D9-3924-4B41-B1BF-01C7B8F89D5A}" destId="{09C82706-42C2-4428-BB28-6A1970D5CE73}" srcOrd="13" destOrd="0" presId="urn:microsoft.com/office/officeart/2005/8/layout/default"/>
    <dgm:cxn modelId="{180BE436-4873-4054-A721-70FAC7F6C0F0}" type="presParOf" srcId="{049A25D9-3924-4B41-B1BF-01C7B8F89D5A}" destId="{72CAA893-D252-4D61-B653-401A481AC86B}" srcOrd="14" destOrd="0" presId="urn:microsoft.com/office/officeart/2005/8/layout/default"/>
    <dgm:cxn modelId="{A42DDB87-08A8-4E9F-9DD0-C4CE78F77FC2}" type="presParOf" srcId="{049A25D9-3924-4B41-B1BF-01C7B8F89D5A}" destId="{2EBC6AAB-DCA7-491F-BD52-BCEDBDAEA4AE}" srcOrd="15" destOrd="0" presId="urn:microsoft.com/office/officeart/2005/8/layout/default"/>
    <dgm:cxn modelId="{0EEAB01C-E01F-4DD2-9F13-403B26D995D0}" type="presParOf" srcId="{049A25D9-3924-4B41-B1BF-01C7B8F89D5A}" destId="{CE1DCAF1-078C-41BA-9887-05069F5040B2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BEF7D-DEAE-40B0-B634-21847C659377}">
      <dsp:nvSpPr>
        <dsp:cNvPr id="0" name=""/>
        <dsp:cNvSpPr/>
      </dsp:nvSpPr>
      <dsp:spPr>
        <a:xfrm>
          <a:off x="0" y="55664"/>
          <a:ext cx="4908693" cy="1736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>
              <a:solidFill>
                <a:schemeClr val="bg1"/>
              </a:solidFill>
            </a:rPr>
            <a:t>РЦПППО </a:t>
          </a:r>
          <a:r>
            <a:rPr lang="en-US" sz="1400" b="1" kern="1200" dirty="0">
              <a:solidFill>
                <a:schemeClr val="bg1"/>
              </a:solidFill>
            </a:rPr>
            <a:t>прави анализ на проблемите и постигнатите </a:t>
          </a:r>
          <a:r>
            <a:rPr lang="bg-BG" sz="1400" b="1" kern="1200" dirty="0">
              <a:solidFill>
                <a:schemeClr val="bg1"/>
              </a:solidFill>
            </a:rPr>
            <a:t> </a:t>
          </a:r>
          <a:r>
            <a:rPr lang="en-US" sz="1400" b="1" kern="1200" dirty="0">
              <a:solidFill>
                <a:schemeClr val="bg1"/>
              </a:solidFill>
            </a:rPr>
            <a:t>резултати </a:t>
          </a:r>
          <a:r>
            <a:rPr lang="bg-BG" sz="1400" b="1" kern="1200" dirty="0">
              <a:solidFill>
                <a:schemeClr val="bg1"/>
              </a:solidFill>
            </a:rPr>
            <a:t> </a:t>
          </a:r>
          <a:r>
            <a:rPr lang="en-US" sz="1400" b="1" kern="1200" dirty="0">
              <a:solidFill>
                <a:schemeClr val="bg1"/>
              </a:solidFill>
            </a:rPr>
            <a:t>по отношение на</a:t>
          </a:r>
          <a:r>
            <a:rPr lang="bg-BG" sz="1400" b="1" kern="1200" dirty="0">
              <a:solidFill>
                <a:schemeClr val="bg1"/>
              </a:solidFill>
            </a:rPr>
            <a:t> </a:t>
          </a:r>
          <a:r>
            <a:rPr lang="en-US" sz="1400" b="1" kern="1200" dirty="0">
              <a:solidFill>
                <a:schemeClr val="bg1"/>
              </a:solidFill>
            </a:rPr>
            <a:t>приобщаващото образование и подкрепата за</a:t>
          </a:r>
          <a:r>
            <a:rPr lang="bg-BG" sz="1400" b="1" kern="1200" dirty="0">
              <a:solidFill>
                <a:schemeClr val="bg1"/>
              </a:solidFill>
            </a:rPr>
            <a:t> </a:t>
          </a:r>
          <a:r>
            <a:rPr lang="en-US" sz="1400" b="1" kern="1200" dirty="0">
              <a:solidFill>
                <a:schemeClr val="bg1"/>
              </a:solidFill>
            </a:rPr>
            <a:t>личностно развитие на деца </a:t>
          </a:r>
          <a:r>
            <a:rPr lang="bg-BG" sz="1400" b="1" kern="1200" dirty="0">
              <a:solidFill>
                <a:schemeClr val="bg1"/>
              </a:solidFill>
            </a:rPr>
            <a:t> </a:t>
          </a:r>
          <a:r>
            <a:rPr lang="en-US" sz="1400" b="1" kern="1200" dirty="0">
              <a:solidFill>
                <a:schemeClr val="bg1"/>
              </a:solidFill>
            </a:rPr>
            <a:t>и ученици със</a:t>
          </a:r>
          <a:r>
            <a:rPr lang="bg-BG" sz="1400" b="1" kern="1200" dirty="0">
              <a:solidFill>
                <a:schemeClr val="bg1"/>
              </a:solidFill>
            </a:rPr>
            <a:t> </a:t>
          </a:r>
          <a:r>
            <a:rPr lang="en-US" sz="1400" b="1" kern="1200" dirty="0">
              <a:solidFill>
                <a:schemeClr val="bg1"/>
              </a:solidFill>
            </a:rPr>
            <a:t>специални образователни потребности в</a:t>
          </a:r>
          <a:r>
            <a:rPr lang="bg-BG" sz="1400" b="1" kern="1200" dirty="0">
              <a:solidFill>
                <a:schemeClr val="bg1"/>
              </a:solidFill>
            </a:rPr>
            <a:t> </a:t>
          </a:r>
          <a:r>
            <a:rPr lang="en-US" sz="1400" b="1" kern="1200" dirty="0">
              <a:solidFill>
                <a:schemeClr val="bg1"/>
              </a:solidFill>
            </a:rPr>
            <a:t>областта в края на всеки </a:t>
          </a:r>
          <a:r>
            <a:rPr lang="bg-BG" sz="1400" b="1" kern="1200" dirty="0">
              <a:solidFill>
                <a:schemeClr val="bg1"/>
              </a:solidFill>
            </a:rPr>
            <a:t> </a:t>
          </a:r>
          <a:r>
            <a:rPr lang="en-US" sz="1400" b="1" kern="1200" dirty="0">
              <a:solidFill>
                <a:schemeClr val="bg1"/>
              </a:solidFill>
            </a:rPr>
            <a:t>учебен </a:t>
          </a:r>
          <a:r>
            <a:rPr lang="bg-BG" sz="1400" b="1" kern="1200" noProof="0" dirty="0">
              <a:solidFill>
                <a:schemeClr val="bg1"/>
              </a:solidFill>
            </a:rPr>
            <a:t>срок</a:t>
          </a:r>
          <a:endParaRPr lang="bg-BG" sz="1400" kern="1200" noProof="0" dirty="0"/>
        </a:p>
      </dsp:txBody>
      <dsp:txXfrm>
        <a:off x="50863" y="106527"/>
        <a:ext cx="3487057" cy="1634850"/>
      </dsp:txXfrm>
    </dsp:sp>
    <dsp:sp modelId="{1AAF7D85-60AF-4E03-8367-D387457B4864}">
      <dsp:nvSpPr>
        <dsp:cNvPr id="0" name=""/>
        <dsp:cNvSpPr/>
      </dsp:nvSpPr>
      <dsp:spPr>
        <a:xfrm>
          <a:off x="5621" y="1855761"/>
          <a:ext cx="4908693" cy="798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b="1" kern="1200" dirty="0">
              <a:solidFill>
                <a:schemeClr val="bg1"/>
              </a:solidFill>
            </a:rPr>
            <a:t>Общините изготвят отчет за изпълнение на стратегията и я предават на Областната управа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28997" y="1879137"/>
        <a:ext cx="3588114" cy="751350"/>
      </dsp:txXfrm>
    </dsp:sp>
    <dsp:sp modelId="{B6E7AD49-A80C-48E9-B944-50846A265950}">
      <dsp:nvSpPr>
        <dsp:cNvPr id="0" name=""/>
        <dsp:cNvSpPr/>
      </dsp:nvSpPr>
      <dsp:spPr>
        <a:xfrm>
          <a:off x="9525" y="2764069"/>
          <a:ext cx="4908693" cy="1293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b="1" kern="1200" dirty="0">
              <a:solidFill>
                <a:schemeClr val="bg1"/>
              </a:solidFill>
            </a:rPr>
            <a:t>Училищата/детските градини отчитат дейностите свързани със стратегията</a:t>
          </a:r>
          <a:r>
            <a:rPr lang="bg-BG" sz="1500" b="1" kern="1200" dirty="0"/>
            <a:t/>
          </a:r>
          <a:br>
            <a:rPr lang="bg-BG" sz="1500" b="1" kern="1200" dirty="0"/>
          </a:br>
          <a:r>
            <a:rPr lang="bg-BG" sz="1500" b="1" kern="1200" dirty="0"/>
            <a:t>към РУО/Общината</a:t>
          </a:r>
          <a:br>
            <a:rPr lang="bg-BG" sz="1500" b="1" kern="1200" dirty="0"/>
          </a:br>
          <a:r>
            <a:rPr lang="bg-BG" sz="1500" b="1" kern="1200" dirty="0"/>
            <a:t> </a:t>
          </a:r>
          <a:endParaRPr lang="en-US" sz="1500" kern="1200" dirty="0"/>
        </a:p>
      </dsp:txBody>
      <dsp:txXfrm>
        <a:off x="47407" y="2801951"/>
        <a:ext cx="3559102" cy="1217630"/>
      </dsp:txXfrm>
    </dsp:sp>
    <dsp:sp modelId="{A345C2F4-03F8-493C-B191-62E9829F9C98}">
      <dsp:nvSpPr>
        <dsp:cNvPr id="0" name=""/>
        <dsp:cNvSpPr/>
      </dsp:nvSpPr>
      <dsp:spPr>
        <a:xfrm>
          <a:off x="3873438" y="1167804"/>
          <a:ext cx="840706" cy="8407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4062597" y="1167804"/>
        <a:ext cx="462388" cy="632631"/>
      </dsp:txXfrm>
    </dsp:sp>
    <dsp:sp modelId="{68C377A0-C8E0-44DD-BE34-BB95C79EBA91}">
      <dsp:nvSpPr>
        <dsp:cNvPr id="0" name=""/>
        <dsp:cNvSpPr/>
      </dsp:nvSpPr>
      <dsp:spPr>
        <a:xfrm>
          <a:off x="3843497" y="2549560"/>
          <a:ext cx="840706" cy="8407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4032656" y="2549560"/>
        <a:ext cx="462388" cy="6326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8791D-9A35-4B0F-9F9B-E0BD9B07FC56}">
      <dsp:nvSpPr>
        <dsp:cNvPr id="0" name=""/>
        <dsp:cNvSpPr/>
      </dsp:nvSpPr>
      <dsp:spPr>
        <a:xfrm>
          <a:off x="0" y="100147"/>
          <a:ext cx="1954260" cy="1172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/>
            <a:t>Стратегия за личностно развитие на учениците</a:t>
          </a:r>
          <a:endParaRPr lang="en-US" sz="1800" kern="1200" dirty="0"/>
        </a:p>
      </dsp:txBody>
      <dsp:txXfrm>
        <a:off x="0" y="100147"/>
        <a:ext cx="1954260" cy="1172556"/>
      </dsp:txXfrm>
    </dsp:sp>
    <dsp:sp modelId="{9B6E3FEB-07AD-491C-95CA-FC13CEF437D5}">
      <dsp:nvSpPr>
        <dsp:cNvPr id="0" name=""/>
        <dsp:cNvSpPr/>
      </dsp:nvSpPr>
      <dsp:spPr>
        <a:xfrm>
          <a:off x="2149687" y="100147"/>
          <a:ext cx="1954260" cy="1172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/>
            <a:t>Стратегия за развитие на училището</a:t>
          </a:r>
          <a:endParaRPr lang="en-US" sz="1800" kern="1200" dirty="0"/>
        </a:p>
      </dsp:txBody>
      <dsp:txXfrm>
        <a:off x="2149687" y="100147"/>
        <a:ext cx="1954260" cy="1172556"/>
      </dsp:txXfrm>
    </dsp:sp>
    <dsp:sp modelId="{DB50B45C-E60F-4B67-A71E-60A55E320E6A}">
      <dsp:nvSpPr>
        <dsp:cNvPr id="0" name=""/>
        <dsp:cNvSpPr/>
      </dsp:nvSpPr>
      <dsp:spPr>
        <a:xfrm>
          <a:off x="4299374" y="100147"/>
          <a:ext cx="1954260" cy="1172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/>
            <a:t>План за развитие</a:t>
          </a:r>
          <a:endParaRPr lang="en-US" sz="1800" kern="1200" dirty="0"/>
        </a:p>
      </dsp:txBody>
      <dsp:txXfrm>
        <a:off x="4299374" y="100147"/>
        <a:ext cx="1954260" cy="1172556"/>
      </dsp:txXfrm>
    </dsp:sp>
    <dsp:sp modelId="{6551303A-5551-4DAA-8A46-733812D85D64}">
      <dsp:nvSpPr>
        <dsp:cNvPr id="0" name=""/>
        <dsp:cNvSpPr/>
      </dsp:nvSpPr>
      <dsp:spPr>
        <a:xfrm>
          <a:off x="0" y="1468130"/>
          <a:ext cx="1954260" cy="1172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/>
            <a:t>Мерки за превенция на ранно напускане на училище</a:t>
          </a:r>
          <a:endParaRPr lang="en-US" sz="1800" kern="1200" dirty="0"/>
        </a:p>
      </dsp:txBody>
      <dsp:txXfrm>
        <a:off x="0" y="1468130"/>
        <a:ext cx="1954260" cy="1172556"/>
      </dsp:txXfrm>
    </dsp:sp>
    <dsp:sp modelId="{95F23241-BD89-4607-8197-6556D32082A9}">
      <dsp:nvSpPr>
        <dsp:cNvPr id="0" name=""/>
        <dsp:cNvSpPr/>
      </dsp:nvSpPr>
      <dsp:spPr>
        <a:xfrm>
          <a:off x="2149687" y="1468130"/>
          <a:ext cx="1954260" cy="1172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/>
            <a:t>Мерки за </a:t>
          </a:r>
          <a:r>
            <a:rPr lang="bg-BG" sz="1800" b="0" i="0" kern="1200" noProof="0" dirty="0"/>
            <a:t>повишаване</a:t>
          </a:r>
          <a:r>
            <a:rPr lang="ru-RU" sz="1800" b="0" i="0" kern="1200" dirty="0"/>
            <a:t> </a:t>
          </a:r>
          <a:r>
            <a:rPr lang="bg-BG" sz="1800" b="0" i="0" kern="1200" noProof="0" dirty="0"/>
            <a:t>качеството</a:t>
          </a:r>
          <a:r>
            <a:rPr lang="ru-RU" sz="1800" b="0" i="0" kern="1200" dirty="0"/>
            <a:t> на образованието</a:t>
          </a:r>
          <a:endParaRPr lang="en-US" sz="1800" kern="1200" dirty="0"/>
        </a:p>
      </dsp:txBody>
      <dsp:txXfrm>
        <a:off x="2149687" y="1468130"/>
        <a:ext cx="1954260" cy="1172556"/>
      </dsp:txXfrm>
    </dsp:sp>
    <dsp:sp modelId="{0845EC34-0897-478D-B61F-1319A0832E57}">
      <dsp:nvSpPr>
        <dsp:cNvPr id="0" name=""/>
        <dsp:cNvSpPr/>
      </dsp:nvSpPr>
      <dsp:spPr>
        <a:xfrm>
          <a:off x="4299374" y="1468130"/>
          <a:ext cx="1954260" cy="1172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/>
            <a:t>Мерки за </a:t>
          </a:r>
          <a:r>
            <a:rPr lang="bg-BG" sz="1800" b="0" i="0" kern="1200" noProof="0" dirty="0"/>
            <a:t>повишаване</a:t>
          </a:r>
          <a:r>
            <a:rPr lang="ru-RU" sz="1800" b="0" i="0" kern="1200" dirty="0"/>
            <a:t> квалификацията на учителите</a:t>
          </a:r>
          <a:endParaRPr lang="en-US" sz="1800" kern="1200" dirty="0"/>
        </a:p>
      </dsp:txBody>
      <dsp:txXfrm>
        <a:off x="4299374" y="1468130"/>
        <a:ext cx="1954260" cy="1172556"/>
      </dsp:txXfrm>
    </dsp:sp>
    <dsp:sp modelId="{BE154ED0-94DB-4092-8BF3-A1BA70DA2861}">
      <dsp:nvSpPr>
        <dsp:cNvPr id="0" name=""/>
        <dsp:cNvSpPr/>
      </dsp:nvSpPr>
      <dsp:spPr>
        <a:xfrm>
          <a:off x="0" y="2836112"/>
          <a:ext cx="1954260" cy="1172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Етичен кодекс</a:t>
          </a:r>
          <a:endParaRPr lang="en-US" sz="1800" kern="1200" dirty="0"/>
        </a:p>
      </dsp:txBody>
      <dsp:txXfrm>
        <a:off x="0" y="2836112"/>
        <a:ext cx="1954260" cy="1172556"/>
      </dsp:txXfrm>
    </dsp:sp>
    <dsp:sp modelId="{72CAA893-D252-4D61-B653-401A481AC86B}">
      <dsp:nvSpPr>
        <dsp:cNvPr id="0" name=""/>
        <dsp:cNvSpPr/>
      </dsp:nvSpPr>
      <dsp:spPr>
        <a:xfrm>
          <a:off x="2149687" y="2836112"/>
          <a:ext cx="1954260" cy="1172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/>
            <a:t>Отчет за изпълнението на бюджета</a:t>
          </a:r>
          <a:endParaRPr lang="en-US" sz="1800" kern="1200" dirty="0"/>
        </a:p>
      </dsp:txBody>
      <dsp:txXfrm>
        <a:off x="2149687" y="2836112"/>
        <a:ext cx="1954260" cy="1172556"/>
      </dsp:txXfrm>
    </dsp:sp>
    <dsp:sp modelId="{CE1DCAF1-078C-41BA-9887-05069F5040B2}">
      <dsp:nvSpPr>
        <dsp:cNvPr id="0" name=""/>
        <dsp:cNvSpPr/>
      </dsp:nvSpPr>
      <dsp:spPr>
        <a:xfrm>
          <a:off x="4299374" y="2836112"/>
          <a:ext cx="1954260" cy="1172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Други документи</a:t>
          </a:r>
          <a:endParaRPr lang="en-US" sz="1800" kern="1200" dirty="0"/>
        </a:p>
      </dsp:txBody>
      <dsp:txXfrm>
        <a:off x="4299374" y="2836112"/>
        <a:ext cx="1954260" cy="1172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0B1A2-843C-0CCD-C661-E1CAC31FF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AD8E61-77FE-B460-807D-14AE0EC3A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D8E9F-1B2A-8160-C4DA-A520B6D52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EE708-67F7-8FDE-68BA-058ACBD45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36E48-1126-BBD6-14BC-D27C5BCE9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42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35AEF-46E7-384B-C7AC-3429C02B6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E5429F-3A7A-D42C-FFBB-61158220E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601FC-4FCD-0682-A570-60AEC974A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CE88F-D813-3379-287F-DF0F7C709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79354-C7D3-0491-A1A1-637F2EADD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15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39CF71-A570-E401-C661-E259937647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C50671-3171-E23A-04F7-DE0A503035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E9704-DE72-AC33-C012-FF8299777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CB1AF-A432-B015-946E-D47F6BE5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ADFA6-A406-AD92-2EC4-643AD298D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4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C29A4-946A-CA6D-F4E0-10372922A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C45C-EDED-1021-B97B-BC7B4D1C9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9781A-B2F4-44EB-39B7-2E0401A20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4F795-FE23-72D4-1907-AF369F2FC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72E6E-F2F3-CA89-7F3F-BDF2D6016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358A8-8DB1-BC2A-5A09-2677A4BE3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9C959-1208-D9BA-7387-CE43BD45B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45877-9EFC-483C-EE42-5116BEF6E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AA88F-3334-F5AD-1085-0FBE9406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79289-2E8B-EC76-DB36-CC6F8557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20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648E7-3C4C-C228-F33C-9E35629C3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0FE7E-FDB8-6666-1141-016F714CF3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F301F9-B9A4-B882-3027-9C2EBE6B2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E6529-F43F-B1A5-CB80-64BB4B128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1AF60-4912-3C90-1C52-38884C15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6B0AC-4540-402E-64E5-ABDADEB9C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34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2BDAB-0A9D-ABB4-5955-EB81A3FA3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DFF7F-6B5C-1880-7941-3C2B66435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39205B-15EC-F8AF-1011-F13BA4E2B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B87939-D813-0E3C-9575-B5FD1157E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5B444C-E3F4-6C72-90D5-F1D36F4649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E5D006-409D-1EE1-C005-F4F917311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59B616-7C0E-E550-11C6-896230086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A5CDF3-5F60-C145-E069-BAAF7FF29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73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6458F-F290-F207-E69A-50CFD0725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5ABEB3-EA45-C523-5872-3C13F1D0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A3EF6E-3C40-855A-32F0-6C2E74524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055D21-1C15-CEED-31A9-50D1CF23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20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AC9AB3-659A-84DD-BBB3-C95FDB6C2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78BE07-CE58-CA50-9520-DB3FDB084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13341-14E5-0650-C29D-435148C6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50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633E7-2856-37E8-4ED8-6B1E5667B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69F34-0E66-1676-3174-CDCDE86D9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30E076-C6BA-F91F-A084-EFE46AC06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DF3807-01C6-8128-7628-4C35435C3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1DFDBA-8305-41DD-30A1-5867B61B6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FE71A-65DC-0B9E-83C9-63599A448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526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84BB5-1F0A-321E-E3AC-E7C68C498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81271-48BD-2CD7-B952-3AC289B22B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3CC356-F6F5-D9B3-8AD9-6079A16D0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4C69A-FF89-4B92-AC3B-D19F4A61A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482EC4-69A6-52FA-7BCE-C2C07967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CE7D5-A74C-1889-53D8-6326829EC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29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86CEF3-12C8-5634-610F-2CDD88EF0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31BA2-AED0-F6C2-19E0-A0379220B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D010C-723B-7412-EDE8-DFF2792FB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AACC7-3B3F-47D1-959A-EF58926E955E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E7368-A626-7B36-7F79-51B44FED9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2E79A-2E58-166A-75A4-C3F4A85F3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3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hyperlink" Target="https://drive.google.com/drive/folders/1Qngi56PY-YdWPn9VnQPvs6AgAYRdqwLF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3.png"/><Relationship Id="rId4" Type="http://schemas.openxmlformats.org/officeDocument/2006/relationships/diagramData" Target="../diagrams/data2.xml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E8349-F980-4BC2-EB35-39AFA8432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" y="2343150"/>
            <a:ext cx="11810999" cy="4305299"/>
          </a:xfrm>
        </p:spPr>
        <p:txBody>
          <a:bodyPr>
            <a:normAutofit fontScale="77500" lnSpcReduction="20000"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ОПЕРАТИВНА ПРОГРАМА </a:t>
            </a:r>
            <a:br>
              <a:rPr lang="bg-BG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g-BG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„ДОБРО УПРАВЛЕНИЕ“ 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1781175" algn="l"/>
              </a:tabLst>
            </a:pP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1781175" algn="l"/>
              </a:tabLst>
            </a:pPr>
            <a:r>
              <a:rPr lang="bg-BG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BG05SFOP001-2.025-0006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1781175" algn="l"/>
              </a:tabLst>
            </a:pPr>
            <a:r>
              <a:rPr lang="bg-BG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„Повишаване на гражданското участие в процесите на изпълнение и мониторинг на политиката за подкрепа за личностно развитие на децата и учениците от </a:t>
            </a:r>
            <a:br>
              <a:rPr lang="bg-BG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g-BG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Софийска област“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1781175" algn="l"/>
              </a:tabLst>
            </a:pPr>
            <a:r>
              <a:rPr lang="bg-BG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bg-BG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Целта на проекта е </a:t>
            </a:r>
            <a:r>
              <a:rPr lang="az-Latn-AZ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</a:t>
            </a:r>
            <a:r>
              <a:rPr lang="bg-BG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се</a:t>
            </a:r>
            <a:r>
              <a:rPr lang="az-Latn-AZ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подобри подготовка</a:t>
            </a:r>
            <a:r>
              <a:rPr lang="bg-BG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</a:t>
            </a:r>
            <a:r>
              <a:rPr lang="az-Latn-AZ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изпълнение</a:t>
            </a:r>
            <a:r>
              <a:rPr lang="bg-BG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то</a:t>
            </a:r>
            <a:r>
              <a:rPr lang="az-Latn-AZ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Областните стратегии за подкрепа за личностно развитие на децата и учениците от Софийска област</a:t>
            </a:r>
            <a:r>
              <a:rPr lang="bg-BG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като се</a:t>
            </a:r>
            <a:r>
              <a:rPr lang="az-Latn-AZ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повиш</a:t>
            </a:r>
            <a:r>
              <a:rPr lang="bg-BG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az-Latn-AZ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участие</a:t>
            </a:r>
            <a:r>
              <a:rPr lang="bg-BG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то на гражданите</a:t>
            </a:r>
            <a:r>
              <a:rPr lang="az-Latn-AZ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този процес. </a:t>
            </a:r>
            <a:endParaRPr lang="en-US" sz="23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23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1781175" algn="l"/>
              </a:tabLst>
            </a:pPr>
            <a:r>
              <a:rPr lang="bg-BG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 стойност на проекта</a:t>
            </a:r>
            <a:r>
              <a:rPr lang="bg-BG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59 921,51 лв., от които 50 933, 28  европейско и 8988,23 национално съфинансиране 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1781175" algn="l"/>
              </a:tabLst>
            </a:pPr>
            <a:r>
              <a:rPr lang="bg-BG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Бенефициент</a:t>
            </a:r>
            <a:r>
              <a:rPr lang="bg-BG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Сдружение „Център за изследване и анализи“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1781175" algn="l"/>
              </a:tabLst>
            </a:pPr>
            <a:r>
              <a:rPr lang="bg-BG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Начална дата на проекта:</a:t>
            </a:r>
            <a:r>
              <a:rPr lang="bg-BG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12.07.2022 г. 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1781175" algn="l"/>
              </a:tabLst>
            </a:pPr>
            <a:r>
              <a:rPr lang="bg-BG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Крайна дата на проекта:</a:t>
            </a:r>
            <a:r>
              <a:rPr lang="bg-BG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12.07.2023г. (12 месеца)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54F253-4EA4-2BAB-10A7-57F4B03AC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01" y="385965"/>
            <a:ext cx="1512599" cy="1580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ÑÐµÐ½ÑÑÑ Ð·Ð° Ð¸Ð·ÑÐ»ÐµÐ´Ð²Ð°Ð½Ð¸Ñ Ð¸ Ð°Ð½Ð°Ð»Ð¸Ð·Ð¸">
            <a:extLst>
              <a:ext uri="{FF2B5EF4-FFF2-40B4-BE49-F238E27FC236}">
                <a16:creationId xmlns:a16="http://schemas.microsoft.com/office/drawing/2014/main" id="{2D33BAC4-7EB8-750E-8247-74873FE4F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876" y="385964"/>
            <a:ext cx="1739489" cy="1708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2FDCC5-A5C3-11B0-E305-D68EC0FCCB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52" y="385964"/>
            <a:ext cx="2161504" cy="16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877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BDD7EFA-7014-D188-3031-9DB2FEC191FE}"/>
              </a:ext>
            </a:extLst>
          </p:cNvPr>
          <p:cNvSpPr/>
          <p:nvPr/>
        </p:nvSpPr>
        <p:spPr>
          <a:xfrm>
            <a:off x="392978" y="2198636"/>
            <a:ext cx="11406044" cy="41259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A28F68-315E-29CF-FF3F-2D774571A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247" y="1317510"/>
            <a:ext cx="10525125" cy="973325"/>
          </a:xfrm>
        </p:spPr>
        <p:txBody>
          <a:bodyPr>
            <a:normAutofit/>
          </a:bodyPr>
          <a:lstStyle/>
          <a:p>
            <a:r>
              <a:rPr lang="en-US" sz="3200" b="1" cap="all" dirty="0" smtClean="0">
                <a:solidFill>
                  <a:srgbClr val="002060"/>
                </a:solidFill>
              </a:rPr>
              <a:t>SWOT </a:t>
            </a:r>
            <a:r>
              <a:rPr lang="bg-BG" sz="3200" b="1" cap="all" dirty="0">
                <a:solidFill>
                  <a:srgbClr val="002060"/>
                </a:solidFill>
              </a:rPr>
              <a:t>анализ - Слаби страни на стратегията</a:t>
            </a:r>
            <a:endParaRPr lang="bg-BG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1707E-1991-5F78-74B0-B5B9E21F5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532" y="2366911"/>
            <a:ext cx="10826559" cy="4125964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bg-BG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Стратегическата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е </a:t>
            </a:r>
            <a:r>
              <a:rPr lang="bg-BG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формулирана прекалено 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общо.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bg-BG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Проблемът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 насочен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основно към децата със СОП (тази целева група в Областта не надвишава 5%). Не </a:t>
            </a:r>
            <a:r>
              <a:rPr 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акцентира 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върху работата с основната група деца и с даровитите деца с или без СОП;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Ограничени, неуточнени отговорности (написване, разпространение и събиране на отчети), в т.ч. и тези на общинските стратегии - не става ясно чия е отговорността за мониторинга на изпълнението, кои са авторските колективи.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Индикаторите за отчитане са предимно количествени и в значителна степен формални.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endParaRPr lang="ru-RU" sz="2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endParaRPr lang="bg-B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112B9-3DE6-6593-69FE-270A1D167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78" y="150732"/>
            <a:ext cx="1264372" cy="1321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ÑÐµÐ½ÑÑÑ Ð·Ð° Ð¸Ð·ÑÐ»ÐµÐ´Ð²Ð°Ð½Ð¸Ñ Ð¸ Ð°Ð½Ð°Ð»Ð¸Ð·Ð¸">
            <a:extLst>
              <a:ext uri="{FF2B5EF4-FFF2-40B4-BE49-F238E27FC236}">
                <a16:creationId xmlns:a16="http://schemas.microsoft.com/office/drawing/2014/main" id="{62EA74EF-ACCD-2F67-0C87-A3ECAC86F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728" y="165386"/>
            <a:ext cx="1249651" cy="1227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F35626-F408-4167-8A27-CB96EC0B81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703" y="124500"/>
            <a:ext cx="1739489" cy="13260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012317C-04E9-1A4E-F02B-71FD1755A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0307783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*Проект BG05SFOP001-2.025-0006 към Оперативна програма добро управление, изпълняван от Центъра за изследвания и анализи (ЦИА) </a:t>
            </a:r>
          </a:p>
        </p:txBody>
      </p:sp>
      <p:pic>
        <p:nvPicPr>
          <p:cNvPr id="10" name="Graphic 9" descr="Badge Unfollow with solid fill">
            <a:extLst>
              <a:ext uri="{FF2B5EF4-FFF2-40B4-BE49-F238E27FC236}">
                <a16:creationId xmlns:a16="http://schemas.microsoft.com/office/drawing/2014/main" id="{EA48A62D-50EB-04D3-2511-6EEA7F5C770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9057" y="13384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69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E91DF5-CEFA-237D-A835-C7A96811284C}"/>
              </a:ext>
            </a:extLst>
          </p:cNvPr>
          <p:cNvSpPr/>
          <p:nvPr/>
        </p:nvSpPr>
        <p:spPr>
          <a:xfrm>
            <a:off x="293304" y="2285855"/>
            <a:ext cx="11605392" cy="41149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EB946E-D444-C29F-2CE0-69AD801A5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488" y="1394946"/>
            <a:ext cx="10387208" cy="864127"/>
          </a:xfrm>
        </p:spPr>
        <p:txBody>
          <a:bodyPr>
            <a:normAutofit/>
          </a:bodyPr>
          <a:lstStyle/>
          <a:p>
            <a:r>
              <a:rPr lang="bg-BG" sz="3200" b="1" cap="all" dirty="0">
                <a:solidFill>
                  <a:srgbClr val="002060"/>
                </a:solidFill>
              </a:rPr>
              <a:t> </a:t>
            </a:r>
            <a:r>
              <a:rPr lang="en-US" sz="3200" b="1" cap="all" dirty="0" smtClean="0">
                <a:solidFill>
                  <a:srgbClr val="002060"/>
                </a:solidFill>
              </a:rPr>
              <a:t>SW</a:t>
            </a:r>
            <a:r>
              <a:rPr lang="bg-BG" sz="3200" b="1" cap="all" dirty="0">
                <a:solidFill>
                  <a:srgbClr val="002060"/>
                </a:solidFill>
              </a:rPr>
              <a:t>О</a:t>
            </a:r>
            <a:r>
              <a:rPr lang="en-US" sz="3200" b="1" cap="all" dirty="0" smtClean="0">
                <a:solidFill>
                  <a:srgbClr val="002060"/>
                </a:solidFill>
              </a:rPr>
              <a:t>T </a:t>
            </a:r>
            <a:r>
              <a:rPr lang="bg-BG" sz="3200" b="1" cap="all" dirty="0">
                <a:solidFill>
                  <a:srgbClr val="002060"/>
                </a:solidFill>
              </a:rPr>
              <a:t>анализ - Слаби страни на стратегията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0E60DE-A717-2062-E335-EE2D9A2C9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876" y="2078181"/>
            <a:ext cx="11360248" cy="5274734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bg-BG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Липсва информация за резултатите от мерките и усилията за фактическото личностно развитие на всички деца, включително даровити деца с или без СОП.</a:t>
            </a: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bg-BG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Не предвижда мерки за ангажиране на родители, обществени организации, университети, бизнеси в работата за личностно </a:t>
            </a:r>
            <a:r>
              <a:rPr lang="bg-BG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на децата. </a:t>
            </a: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bg-BG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 отделя достатъчно внимание на специфичната квалификация на учителите, при работа с деца със СОП и/или с даровити деца.</a:t>
            </a: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bg-BG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 предвижда устойчива информационна политика. Липсват мерки и дейности за информиране на обществото за същността и целите на приобщаващото образование във всичките му аспекти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4628D6-676E-9CEE-58C1-3B753DE83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78" y="150732"/>
            <a:ext cx="1264372" cy="1321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age result for ÑÐµÐ½ÑÑÑ Ð·Ð° Ð¸Ð·ÑÐ»ÐµÐ´Ð²Ð°Ð½Ð¸Ñ Ð¸ Ð°Ð½Ð°Ð»Ð¸Ð·Ð¸">
            <a:extLst>
              <a:ext uri="{FF2B5EF4-FFF2-40B4-BE49-F238E27FC236}">
                <a16:creationId xmlns:a16="http://schemas.microsoft.com/office/drawing/2014/main" id="{84144D1E-40B7-7FFD-689F-E9C04B542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728" y="165386"/>
            <a:ext cx="1249651" cy="1227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07BE71-8043-004F-5257-C9B6330DDA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703" y="124500"/>
            <a:ext cx="1739489" cy="13260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1307031-E809-A322-CD14-737DEB63F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47650" y="6492875"/>
            <a:ext cx="10307783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*Проект BG05SFOP001-2.025-0006 към Оперативна програма добро управление, изпълняван от Центъра за изследвания и анализи (ЦИА) </a:t>
            </a:r>
          </a:p>
        </p:txBody>
      </p:sp>
      <p:pic>
        <p:nvPicPr>
          <p:cNvPr id="9" name="Graphic 8" descr="Badge Unfollow with solid fill">
            <a:extLst>
              <a:ext uri="{FF2B5EF4-FFF2-40B4-BE49-F238E27FC236}">
                <a16:creationId xmlns:a16="http://schemas.microsoft.com/office/drawing/2014/main" id="{72F62BF8-C008-36DC-6CF7-777FD9CCF42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1552" y="13178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46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BBC5BE-9A4F-4CE9-38D5-0F9C1E345A10}"/>
              </a:ext>
            </a:extLst>
          </p:cNvPr>
          <p:cNvSpPr/>
          <p:nvPr/>
        </p:nvSpPr>
        <p:spPr>
          <a:xfrm>
            <a:off x="286807" y="2336800"/>
            <a:ext cx="11513319" cy="4156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EB946E-D444-C29F-2CE0-69AD801A5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55" y="1450521"/>
            <a:ext cx="11141118" cy="791821"/>
          </a:xfrm>
        </p:spPr>
        <p:txBody>
          <a:bodyPr>
            <a:normAutofit/>
          </a:bodyPr>
          <a:lstStyle/>
          <a:p>
            <a:r>
              <a:rPr lang="en-US" sz="3200" b="1" cap="all" dirty="0" smtClean="0">
                <a:solidFill>
                  <a:srgbClr val="002060"/>
                </a:solidFill>
              </a:rPr>
              <a:t>SWOT </a:t>
            </a:r>
            <a:r>
              <a:rPr lang="bg-BG" sz="3200" b="1" cap="all" dirty="0">
                <a:solidFill>
                  <a:srgbClr val="002060"/>
                </a:solidFill>
              </a:rPr>
              <a:t>анализ - възможности</a:t>
            </a:r>
            <a:endParaRPr lang="en-US" sz="3200" b="1" cap="all" dirty="0">
              <a:solidFill>
                <a:srgbClr val="00206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0E60DE-A717-2062-E335-EE2D9A2C9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655" y="2610924"/>
            <a:ext cx="11220163" cy="4975226"/>
          </a:xfrm>
        </p:spPr>
        <p:txBody>
          <a:bodyPr>
            <a:noAutofit/>
          </a:bodyPr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bg-BG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Разширяване фокусът </a:t>
            </a:r>
            <a:r>
              <a:rPr lang="bg-BG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bg-BG" sz="2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Стратегията.</a:t>
            </a:r>
            <a:endParaRPr lang="bg-BG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bg-BG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Ранна диагностика на проблемът </a:t>
            </a:r>
            <a:r>
              <a:rPr lang="bg-BG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децата със СОП </a:t>
            </a:r>
            <a:r>
              <a:rPr lang="bg-BG" sz="2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 </a:t>
            </a:r>
            <a:r>
              <a:rPr lang="bg-BG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квалифицирани учители или психолози. </a:t>
            </a: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bg-BG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Използване на потенциала </a:t>
            </a:r>
            <a:r>
              <a:rPr lang="bg-BG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заинтересованите страни: общини, областни, регионални и общински центрове за управление на образованието, директори, учители.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9568E6-29B1-64D6-5DB2-17CA8FFE1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78" y="150732"/>
            <a:ext cx="1264372" cy="1321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age result for ÑÐµÐ½ÑÑÑ Ð·Ð° Ð¸Ð·ÑÐ»ÐµÐ´Ð²Ð°Ð½Ð¸Ñ Ð¸ Ð°Ð½Ð°Ð»Ð¸Ð·Ð¸">
            <a:extLst>
              <a:ext uri="{FF2B5EF4-FFF2-40B4-BE49-F238E27FC236}">
                <a16:creationId xmlns:a16="http://schemas.microsoft.com/office/drawing/2014/main" id="{49C3867D-FA44-820D-9FC4-0F8C7F11A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728" y="165386"/>
            <a:ext cx="1249651" cy="1227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3B8C09-99B7-FB40-7AE8-0B4A611C4E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703" y="124500"/>
            <a:ext cx="1739489" cy="13260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3AF72FD-7BDC-1C3B-45E3-953C981CC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47650" y="6492875"/>
            <a:ext cx="10307783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*Проект BG05SFOP001-2.025-0006 към Оперативна програма добро управление, изпълняван от Центъра за изследвания и анализи (ЦИА) </a:t>
            </a:r>
          </a:p>
        </p:txBody>
      </p:sp>
    </p:spTree>
    <p:extLst>
      <p:ext uri="{BB962C8B-B14F-4D97-AF65-F5344CB8AC3E}">
        <p14:creationId xmlns:p14="http://schemas.microsoft.com/office/powerpoint/2010/main" val="2822779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BBC5BE-9A4F-4CE9-38D5-0F9C1E345A10}"/>
              </a:ext>
            </a:extLst>
          </p:cNvPr>
          <p:cNvSpPr/>
          <p:nvPr/>
        </p:nvSpPr>
        <p:spPr>
          <a:xfrm>
            <a:off x="286807" y="2336800"/>
            <a:ext cx="11513319" cy="39993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EB946E-D444-C29F-2CE0-69AD801A5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56" y="1392580"/>
            <a:ext cx="10792212" cy="944219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SW</a:t>
            </a:r>
            <a:r>
              <a:rPr lang="bg-BG" sz="3200" b="1" cap="all" dirty="0">
                <a:solidFill>
                  <a:srgbClr val="002060"/>
                </a:solidFill>
                <a:latin typeface="Calibri Light" panose="020F0302020204030204"/>
              </a:rPr>
              <a:t>О</a:t>
            </a:r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 </a:t>
            </a:r>
            <a:r>
              <a:rPr kumimoji="0" lang="bg-BG" sz="32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анализ - възможности</a:t>
            </a:r>
            <a:r>
              <a:rPr lang="bg-BG" sz="3200" b="1" cap="all" dirty="0">
                <a:solidFill>
                  <a:srgbClr val="002060"/>
                </a:solidFill>
              </a:rPr>
              <a:t>:</a:t>
            </a:r>
            <a:endParaRPr lang="en-US" sz="3200" b="1" cap="all" dirty="0">
              <a:solidFill>
                <a:srgbClr val="00206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0E60DE-A717-2062-E335-EE2D9A2C9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655" y="2610924"/>
            <a:ext cx="11220163" cy="4975226"/>
          </a:xfrm>
        </p:spPr>
        <p:txBody>
          <a:bodyPr>
            <a:noAutofit/>
          </a:bodyPr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Повече </a:t>
            </a:r>
            <a:r>
              <a:rPr lang="ru-RU" sz="2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мерки </a:t>
            </a:r>
            <a:r>
              <a:rPr lang="ru-RU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 повишаване квалификацията на учителите.</a:t>
            </a: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Използване </a:t>
            </a:r>
            <a:r>
              <a:rPr lang="ru-RU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възможностите на НПО, висшите училища, </a:t>
            </a:r>
            <a:r>
              <a:rPr lang="ru-RU" sz="2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бизнеса при </a:t>
            </a:r>
            <a:r>
              <a:rPr lang="ru-RU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квалификация на учителите; кариерното развитие на учениците; дейности по интереси.</a:t>
            </a: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Разширяване на възможностите за работата </a:t>
            </a:r>
            <a:r>
              <a:rPr lang="ru-RU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центровете за личностно развитие.</a:t>
            </a: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Използване на </a:t>
            </a:r>
            <a:r>
              <a:rPr lang="ru-RU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различни национални и международни инструменти за реализация на целите на Стратегията.</a:t>
            </a:r>
            <a:endParaRPr lang="bg-BG" sz="2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9568E6-29B1-64D6-5DB2-17CA8FFE1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78" y="150732"/>
            <a:ext cx="1264372" cy="1321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age result for ÑÐµÐ½ÑÑÑ Ð·Ð° Ð¸Ð·ÑÐ»ÐµÐ´Ð²Ð°Ð½Ð¸Ñ Ð¸ Ð°Ð½Ð°Ð»Ð¸Ð·Ð¸">
            <a:extLst>
              <a:ext uri="{FF2B5EF4-FFF2-40B4-BE49-F238E27FC236}">
                <a16:creationId xmlns:a16="http://schemas.microsoft.com/office/drawing/2014/main" id="{49C3867D-FA44-820D-9FC4-0F8C7F11A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728" y="165386"/>
            <a:ext cx="1249651" cy="1227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3B8C09-99B7-FB40-7AE8-0B4A611C4E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703" y="124500"/>
            <a:ext cx="1739489" cy="13260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3AF72FD-7BDC-1C3B-45E3-953C981CC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47650" y="6492875"/>
            <a:ext cx="10307783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*Проект BG05SFOP001-2.025-0006 към Оперативна програма добро управление, изпълняван от Центъра за изследвания и анализи (ЦИА) </a:t>
            </a:r>
          </a:p>
        </p:txBody>
      </p:sp>
    </p:spTree>
    <p:extLst>
      <p:ext uri="{BB962C8B-B14F-4D97-AF65-F5344CB8AC3E}">
        <p14:creationId xmlns:p14="http://schemas.microsoft.com/office/powerpoint/2010/main" val="41452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1175966"/>
            <a:ext cx="11696697" cy="742421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SW</a:t>
            </a:r>
            <a:r>
              <a:rPr lang="bg-BG" sz="3200" b="1" dirty="0" smtClean="0">
                <a:solidFill>
                  <a:schemeClr val="accent1"/>
                </a:solidFill>
              </a:rPr>
              <a:t>О</a:t>
            </a:r>
            <a:r>
              <a:rPr lang="en-US" sz="3200" b="1" dirty="0" smtClean="0">
                <a:solidFill>
                  <a:schemeClr val="accent1"/>
                </a:solidFill>
              </a:rPr>
              <a:t>T </a:t>
            </a:r>
            <a:r>
              <a:rPr lang="bg-BG" sz="3200" b="1" dirty="0">
                <a:solidFill>
                  <a:schemeClr val="accent1"/>
                </a:solidFill>
              </a:rPr>
              <a:t>АНАЛИЗ - ЗАПЛАХИ</a:t>
            </a:r>
            <a:r>
              <a:rPr lang="bg-BG" b="1" dirty="0">
                <a:solidFill>
                  <a:schemeClr val="accent1"/>
                </a:solidFill>
              </a:rPr>
              <a:t>: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794933"/>
            <a:ext cx="12056533" cy="5002999"/>
          </a:xfrm>
        </p:spPr>
        <p:txBody>
          <a:bodyPr>
            <a:normAutofit/>
          </a:bodyPr>
          <a:lstStyle/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sz="12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bg-BG" sz="12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bg-BG" sz="12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bg-BG" sz="12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bg-BG" sz="1200" i="1" dirty="0"/>
          </a:p>
          <a:p>
            <a:endParaRPr lang="bg-BG" sz="12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bg-BG" sz="12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0CECF0D-A8B0-4FF5-7355-29188A7E679B}"/>
              </a:ext>
            </a:extLst>
          </p:cNvPr>
          <p:cNvSpPr/>
          <p:nvPr/>
        </p:nvSpPr>
        <p:spPr>
          <a:xfrm>
            <a:off x="203200" y="1889768"/>
            <a:ext cx="11493497" cy="42431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solidFill>
                  <a:prstClr val="black"/>
                </a:solidFill>
              </a:rPr>
              <a:t>Не ефективно личностно </a:t>
            </a:r>
            <a:r>
              <a:rPr lang="ru-RU" sz="2800" dirty="0">
                <a:solidFill>
                  <a:prstClr val="black"/>
                </a:solidFill>
              </a:rPr>
              <a:t>развитие на </a:t>
            </a:r>
            <a:r>
              <a:rPr lang="ru-RU" sz="2800" dirty="0" smtClean="0">
                <a:solidFill>
                  <a:prstClr val="black"/>
                </a:solidFill>
              </a:rPr>
              <a:t>децата поради л</a:t>
            </a:r>
            <a:r>
              <a:rPr kumimoji="0" lang="bg-BG" sz="28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ипса на ясно идентифицирани фактори.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lang="bg-BG" sz="2800" dirty="0" smtClean="0">
                <a:solidFill>
                  <a:prstClr val="black"/>
                </a:solidFill>
              </a:rPr>
              <a:t>Възможен системен </a:t>
            </a:r>
            <a:r>
              <a:rPr lang="bg-BG" sz="2800" dirty="0">
                <a:solidFill>
                  <a:prstClr val="black"/>
                </a:solidFill>
              </a:rPr>
              <a:t>проблем при работа на деца със </a:t>
            </a:r>
            <a:r>
              <a:rPr lang="bg-BG" sz="2800" dirty="0" smtClean="0">
                <a:solidFill>
                  <a:prstClr val="black"/>
                </a:solidFill>
              </a:rPr>
              <a:t>СОП поради подценяване </a:t>
            </a:r>
            <a:r>
              <a:rPr kumimoji="0" lang="bg-BG" sz="28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ролята на квалификация на учителите.</a:t>
            </a:r>
            <a:endParaRPr lang="bg-BG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lang="bg-BG" sz="2800" dirty="0" smtClean="0">
                <a:solidFill>
                  <a:prstClr val="black"/>
                </a:solidFill>
              </a:rPr>
              <a:t>Не достатъчно активни конкретни дейности поради липса </a:t>
            </a:r>
            <a:r>
              <a:rPr kumimoji="0" lang="bg-BG" sz="2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 насочени мерки (въпреки големият им общ брой</a:t>
            </a:r>
            <a:r>
              <a:rPr kumimoji="0" lang="bg-BG" sz="28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  <a:endParaRPr kumimoji="0" lang="bg-BG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lang="bg-BG" sz="2800" dirty="0" smtClean="0">
                <a:solidFill>
                  <a:prstClr val="black"/>
                </a:solidFill>
              </a:rPr>
              <a:t>Евентуално формиране </a:t>
            </a:r>
            <a:r>
              <a:rPr lang="bg-BG" sz="2800" dirty="0">
                <a:solidFill>
                  <a:prstClr val="black"/>
                </a:solidFill>
              </a:rPr>
              <a:t>на негативно отношение </a:t>
            </a:r>
            <a:r>
              <a:rPr lang="ru-RU" sz="2800" dirty="0">
                <a:solidFill>
                  <a:prstClr val="black"/>
                </a:solidFill>
              </a:rPr>
              <a:t>към </a:t>
            </a:r>
            <a:r>
              <a:rPr lang="bg-BG" sz="2800" dirty="0" smtClean="0">
                <a:solidFill>
                  <a:prstClr val="black"/>
                </a:solidFill>
              </a:rPr>
              <a:t>стратегията поради недостатъчна </a:t>
            </a:r>
            <a:r>
              <a:rPr kumimoji="0" lang="bg-BG" sz="2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информираност на родители и </a:t>
            </a:r>
            <a:r>
              <a:rPr kumimoji="0" lang="bg-BG" sz="28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общественост. </a:t>
            </a:r>
            <a:endParaRPr kumimoji="0" lang="bg-BG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C7E655-B0E9-D8DB-F4F3-51EBD184F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623" y="-60227"/>
            <a:ext cx="1261981" cy="1316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A93CC9-F66D-B663-B500-1A5432596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988" y="-72420"/>
            <a:ext cx="1737511" cy="13290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73BCB3-8978-35CC-1B81-7E7BD33A1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173" y="74658"/>
            <a:ext cx="1249788" cy="122540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B6D15-C288-299D-D403-C7F9BDA1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47650" y="6492875"/>
            <a:ext cx="10307783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*Проект BG05SFOP001-2.025-0006 към Оперативна програма добро управление, изпълняван от Центъра за изследвания и анализи (ЦИА) </a:t>
            </a:r>
          </a:p>
        </p:txBody>
      </p:sp>
    </p:spTree>
    <p:extLst>
      <p:ext uri="{BB962C8B-B14F-4D97-AF65-F5344CB8AC3E}">
        <p14:creationId xmlns:p14="http://schemas.microsoft.com/office/powerpoint/2010/main" val="3150767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906" y="1295676"/>
            <a:ext cx="10303933" cy="742421"/>
          </a:xfrm>
        </p:spPr>
        <p:txBody>
          <a:bodyPr/>
          <a:lstStyle/>
          <a:p>
            <a:r>
              <a:rPr kumimoji="0" lang="bg-BG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Екосистема на стратегията за личностно развитие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67" y="1926157"/>
            <a:ext cx="11870266" cy="4871775"/>
          </a:xfrm>
        </p:spPr>
        <p:txBody>
          <a:bodyPr>
            <a:normAutofit/>
          </a:bodyPr>
          <a:lstStyle/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sz="12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bg-BG" sz="12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bg-BG" sz="12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bg-BG" sz="12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bg-BG" sz="1200" i="1" dirty="0"/>
          </a:p>
          <a:p>
            <a:endParaRPr lang="bg-BG" sz="12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bg-BG" sz="12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bg-BG" sz="12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C7E655-B0E9-D8DB-F4F3-51EBD184F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132" y="65287"/>
            <a:ext cx="1261981" cy="1316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A93CC9-F66D-B663-B500-1A5432596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177" y="-87465"/>
            <a:ext cx="1737511" cy="13290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73BCB3-8978-35CC-1B81-7E7BD33A1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6752" y="60068"/>
            <a:ext cx="1249788" cy="12254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C8E39A-359E-043C-ED4F-B10DCC285F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906" y="1990166"/>
            <a:ext cx="8948112" cy="4442641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62FDCB3-07D8-1EAE-0641-CF59273AA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47650" y="6492875"/>
            <a:ext cx="10307783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*Проект BG05SFOP001-2.025-0006 към Оперативна програма добро управление, изпълняван от Центъра за изследвания и анализи (ЦИА) </a:t>
            </a:r>
          </a:p>
        </p:txBody>
      </p:sp>
    </p:spTree>
    <p:extLst>
      <p:ext uri="{BB962C8B-B14F-4D97-AF65-F5344CB8AC3E}">
        <p14:creationId xmlns:p14="http://schemas.microsoft.com/office/powerpoint/2010/main" val="2063143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2085347"/>
            <a:ext cx="11362265" cy="4131734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L="0" indent="0">
              <a:buNone/>
            </a:pPr>
            <a:endParaRPr lang="bg-BG" sz="2000" dirty="0"/>
          </a:p>
          <a:p>
            <a:endParaRPr lang="bg-BG" sz="2000" dirty="0"/>
          </a:p>
          <a:p>
            <a:endParaRPr lang="bg-BG" sz="2000" dirty="0"/>
          </a:p>
          <a:p>
            <a:pPr marL="0" indent="0">
              <a:buNone/>
            </a:pPr>
            <a:endParaRPr lang="bg-BG" sz="2000" i="1" kern="1200" dirty="0">
              <a:solidFill>
                <a:schemeClr val="tx1"/>
              </a:solidFill>
              <a:ea typeface="+mn-ea"/>
              <a:cs typeface="+mn-cs"/>
            </a:endParaRPr>
          </a:p>
          <a:p>
            <a:endParaRPr lang="bg-BG" sz="2000" i="1" kern="1200" dirty="0">
              <a:solidFill>
                <a:schemeClr val="tx1"/>
              </a:solidFill>
              <a:ea typeface="+mn-ea"/>
              <a:cs typeface="+mn-cs"/>
            </a:endParaRPr>
          </a:p>
          <a:p>
            <a:endParaRPr lang="bg-BG" sz="2000" i="1" kern="1200" dirty="0">
              <a:solidFill>
                <a:schemeClr val="tx1"/>
              </a:solidFill>
              <a:ea typeface="+mn-ea"/>
              <a:cs typeface="+mn-cs"/>
            </a:endParaRPr>
          </a:p>
          <a:p>
            <a:endParaRPr lang="bg-BG" sz="2400" i="1" dirty="0"/>
          </a:p>
          <a:p>
            <a:endParaRPr lang="bg-BG" sz="2400" i="1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C7E655-B0E9-D8DB-F4F3-51EBD184F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448" y="65287"/>
            <a:ext cx="1261981" cy="1316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A93CC9-F66D-B663-B500-1A5432596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177" y="-87465"/>
            <a:ext cx="1737511" cy="13290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73BCB3-8978-35CC-1B81-7E7BD33A1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3722" y="40732"/>
            <a:ext cx="1249788" cy="122540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565A147-4A5C-A09E-C296-77158482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1311858"/>
            <a:ext cx="11192932" cy="773489"/>
          </a:xfrm>
        </p:spPr>
        <p:txBody>
          <a:bodyPr>
            <a:normAutofit/>
          </a:bodyPr>
          <a:lstStyle/>
          <a:p>
            <a:r>
              <a:rPr lang="bg-BG" sz="3200" b="1" dirty="0">
                <a:solidFill>
                  <a:schemeClr val="accent1"/>
                </a:solidFill>
              </a:rPr>
              <a:t>Центрове за подкрепа на личностното развитие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1BD0F4B-A9A4-842C-AD45-13AF998F9E1D}"/>
              </a:ext>
            </a:extLst>
          </p:cNvPr>
          <p:cNvSpPr/>
          <p:nvPr/>
        </p:nvSpPr>
        <p:spPr>
          <a:xfrm>
            <a:off x="457201" y="1896533"/>
            <a:ext cx="11506200" cy="43603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Институции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към </a:t>
            </a:r>
            <a:r>
              <a:rPr kumimoji="0" lang="bg-BG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системата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на </a:t>
            </a:r>
            <a:r>
              <a:rPr kumimoji="0" lang="bg-BG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предучилищното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 училищното образование, в </a:t>
            </a:r>
            <a:r>
              <a:rPr kumimoji="0" lang="bg-BG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които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се </a:t>
            </a:r>
            <a:r>
              <a:rPr kumimoji="0" lang="bg-BG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организират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дейности, подкрепящи приобщаването, обучението и възпитанието на децата и учениците, както и дейности за развитие на техните интереси и способности.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Осигуряват обща и допълнителна подкрепа за личностно развитие на децата и учениците, която включва и осигуряването на подкрепа от ресурсни учители, логопеди, психолози и други специалисти според потребностите на децата и учениците.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 осигурява</a:t>
            </a:r>
            <a:r>
              <a:rPr kumimoji="0" lang="bg-BG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завършването на клас</a:t>
            </a:r>
            <a:r>
              <a:rPr lang="ru-RU" sz="2200" dirty="0">
                <a:solidFill>
                  <a:prstClr val="black"/>
                </a:solidFill>
                <a:latin typeface="Calibri" panose="020F0502020204030204"/>
              </a:rPr>
              <a:t>/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етап и придобиването на степен на образование и/или на професионална квалификация, с изключение на центъра за специална образователна подкрепа</a:t>
            </a:r>
            <a:r>
              <a:rPr lang="ru-RU" sz="2200" dirty="0">
                <a:solidFill>
                  <a:prstClr val="black"/>
                </a:solidFill>
                <a:latin typeface="Calibri" panose="020F0502020204030204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Предимства: Увеличават и разнообразяват възможностите за личностно развитие; допринасят за повишаване на информираността.</a:t>
            </a:r>
            <a:endParaRPr lang="ru-RU" sz="22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Целесъобразно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 всички общини да създадат такива центрове.</a:t>
            </a:r>
            <a:endParaRPr lang="bg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93F84D-6407-EF1E-9BEE-7B9CC2430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47650" y="6492875"/>
            <a:ext cx="10307783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*Проект BG05SFOP001-2.025-0006 към Оперативна програма добро управление, изпълняван от Центъра за изследвания и анализи (ЦИА) </a:t>
            </a:r>
          </a:p>
        </p:txBody>
      </p:sp>
    </p:spTree>
    <p:extLst>
      <p:ext uri="{BB962C8B-B14F-4D97-AF65-F5344CB8AC3E}">
        <p14:creationId xmlns:p14="http://schemas.microsoft.com/office/powerpoint/2010/main" val="2383069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363709"/>
            <a:ext cx="11921068" cy="4062491"/>
          </a:xfrm>
        </p:spPr>
        <p:txBody>
          <a:bodyPr>
            <a:noAutofit/>
          </a:bodyPr>
          <a:lstStyle/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pPr marL="0" indent="0">
              <a:buNone/>
            </a:pPr>
            <a:endParaRPr lang="ru-RU" sz="1100" dirty="0"/>
          </a:p>
          <a:p>
            <a:endParaRPr lang="bg-BG" sz="4400" dirty="0"/>
          </a:p>
          <a:p>
            <a:endParaRPr lang="bg-BG" sz="2400" i="1" kern="1200" dirty="0">
              <a:solidFill>
                <a:schemeClr val="tx1"/>
              </a:solidFill>
              <a:ea typeface="+mn-ea"/>
              <a:cs typeface="+mn-cs"/>
            </a:endParaRPr>
          </a:p>
          <a:p>
            <a:endParaRPr lang="bg-BG" sz="2400" i="1" kern="1200" dirty="0">
              <a:solidFill>
                <a:schemeClr val="tx1"/>
              </a:solidFill>
              <a:ea typeface="+mn-ea"/>
              <a:cs typeface="+mn-cs"/>
            </a:endParaRPr>
          </a:p>
          <a:p>
            <a:endParaRPr lang="bg-BG" sz="2400" i="1" dirty="0"/>
          </a:p>
          <a:p>
            <a:endParaRPr lang="bg-BG" sz="2400" i="1" kern="1200" dirty="0">
              <a:solidFill>
                <a:schemeClr val="tx1"/>
              </a:solidFill>
              <a:ea typeface="+mn-ea"/>
              <a:cs typeface="+mn-cs"/>
            </a:endParaRPr>
          </a:p>
          <a:p>
            <a:endParaRPr lang="bg-BG" sz="2400" i="1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indent="0">
              <a:buNone/>
            </a:pPr>
            <a:endParaRPr lang="bg-BG" sz="2400" i="1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C7E655-B0E9-D8DB-F4F3-51EBD184F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181" y="65287"/>
            <a:ext cx="1261981" cy="1316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A93CC9-F66D-B663-B500-1A5432596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177" y="-87465"/>
            <a:ext cx="1737511" cy="13290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73BCB3-8978-35CC-1B81-7E7BD33A1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374" y="65287"/>
            <a:ext cx="1249788" cy="122540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565A147-4A5C-A09E-C296-77158482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1374762"/>
            <a:ext cx="11446933" cy="904875"/>
          </a:xfrm>
        </p:spPr>
        <p:txBody>
          <a:bodyPr>
            <a:noAutofit/>
          </a:bodyPr>
          <a:lstStyle/>
          <a:p>
            <a:r>
              <a:rPr lang="bg-BG" sz="3200" b="1" dirty="0">
                <a:solidFill>
                  <a:schemeClr val="accent1"/>
                </a:solidFill>
              </a:rPr>
              <a:t>Специализирани звена - </a:t>
            </a:r>
            <a:r>
              <a:rPr lang="bg-BG" sz="3200" b="1" dirty="0" smtClean="0">
                <a:solidFill>
                  <a:schemeClr val="accent1"/>
                </a:solidFill>
              </a:rPr>
              <a:t>Регионални центърове </a:t>
            </a:r>
            <a:r>
              <a:rPr lang="bg-BG" sz="3200" b="1" dirty="0">
                <a:solidFill>
                  <a:schemeClr val="accent1"/>
                </a:solidFill>
              </a:rPr>
              <a:t>за подкрепа на приобщаващото образование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BC8975-F9DB-9875-6303-2D79342C3928}"/>
              </a:ext>
            </a:extLst>
          </p:cNvPr>
          <p:cNvSpPr/>
          <p:nvPr/>
        </p:nvSpPr>
        <p:spPr>
          <a:xfrm>
            <a:off x="118533" y="2279637"/>
            <a:ext cx="11878735" cy="41973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Държавно </a:t>
            </a: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обслужващо звено към Министерството на </a:t>
            </a:r>
            <a:r>
              <a:rPr kumimoji="0" lang="bg-BG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образованието и </a:t>
            </a: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науката, </a:t>
            </a:r>
            <a:r>
              <a:rPr kumimoji="0" lang="bg-BG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която</a:t>
            </a: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Подпомага успешното интегриране на децата и учениците със специални образователни потребности в общообразователна среда, изпитващи затруднения при усвояването на учебното съдържание и постигането на държавното образователно изискване за съответния клас или група.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Осигурява ресурсни учители, психолози и логопеди на деца и учениците със специални образователни потребности в детските градини и училища, които нямат изградени екипи за подкрепа на личностното развитие.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D0642-17A8-C26F-705D-E8E0EB409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47650" y="6492875"/>
            <a:ext cx="10307783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*Проект BG05SFOP001-2.025-0006 към Оперативна програма добро управление, изпълняван от Центъра за изследвания и анализи (ЦИА) </a:t>
            </a:r>
          </a:p>
        </p:txBody>
      </p:sp>
    </p:spTree>
    <p:extLst>
      <p:ext uri="{BB962C8B-B14F-4D97-AF65-F5344CB8AC3E}">
        <p14:creationId xmlns:p14="http://schemas.microsoft.com/office/powerpoint/2010/main" val="316504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594" y="2691612"/>
            <a:ext cx="10947406" cy="3141921"/>
          </a:xfrm>
        </p:spPr>
        <p:txBody>
          <a:bodyPr>
            <a:noAutofit/>
          </a:bodyPr>
          <a:lstStyle/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pPr marL="0" indent="0">
              <a:buNone/>
            </a:pPr>
            <a:endParaRPr lang="ru-RU" sz="1100" dirty="0"/>
          </a:p>
          <a:p>
            <a:endParaRPr lang="bg-BG" sz="4400" dirty="0"/>
          </a:p>
          <a:p>
            <a:endParaRPr lang="bg-BG" sz="2400" i="1" kern="1200" dirty="0">
              <a:solidFill>
                <a:schemeClr val="tx1"/>
              </a:solidFill>
              <a:ea typeface="+mn-ea"/>
              <a:cs typeface="+mn-cs"/>
            </a:endParaRPr>
          </a:p>
          <a:p>
            <a:endParaRPr lang="bg-BG" sz="2400" i="1" kern="1200" dirty="0">
              <a:solidFill>
                <a:schemeClr val="tx1"/>
              </a:solidFill>
              <a:ea typeface="+mn-ea"/>
              <a:cs typeface="+mn-cs"/>
            </a:endParaRPr>
          </a:p>
          <a:p>
            <a:endParaRPr lang="bg-BG" sz="2400" i="1" dirty="0"/>
          </a:p>
          <a:p>
            <a:endParaRPr lang="bg-BG" sz="2400" i="1" kern="1200" dirty="0">
              <a:solidFill>
                <a:schemeClr val="tx1"/>
              </a:solidFill>
              <a:ea typeface="+mn-ea"/>
              <a:cs typeface="+mn-cs"/>
            </a:endParaRPr>
          </a:p>
          <a:p>
            <a:endParaRPr lang="bg-BG" sz="2400" i="1" kern="1200" dirty="0">
              <a:solidFill>
                <a:schemeClr val="tx1"/>
              </a:solidFill>
              <a:ea typeface="+mn-ea"/>
              <a:cs typeface="+mn-cs"/>
            </a:endParaRPr>
          </a:p>
          <a:p>
            <a:endParaRPr lang="bg-BG" sz="2400" i="1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C7E655-B0E9-D8DB-F4F3-51EBD184F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411" y="65287"/>
            <a:ext cx="1261981" cy="1316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A93CC9-F66D-B663-B500-1A5432596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177" y="-87465"/>
            <a:ext cx="1737511" cy="13290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73BCB3-8978-35CC-1B81-7E7BD33A1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0716" y="-35645"/>
            <a:ext cx="1249788" cy="122540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565A147-4A5C-A09E-C296-77158482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4" y="1514158"/>
            <a:ext cx="11446933" cy="904875"/>
          </a:xfrm>
        </p:spPr>
        <p:txBody>
          <a:bodyPr>
            <a:noAutofit/>
          </a:bodyPr>
          <a:lstStyle/>
          <a:p>
            <a:r>
              <a:rPr lang="bg-BG" sz="3200" b="1" dirty="0" smtClean="0">
                <a:solidFill>
                  <a:schemeClr val="accent1"/>
                </a:solidFill>
              </a:rPr>
              <a:t>Регионален </a:t>
            </a:r>
            <a:r>
              <a:rPr lang="bg-BG" sz="3200" b="1" dirty="0">
                <a:solidFill>
                  <a:schemeClr val="accent1"/>
                </a:solidFill>
              </a:rPr>
              <a:t>център за подкрепа на приобщаващото образование </a:t>
            </a:r>
            <a:r>
              <a:rPr lang="bg-BG" sz="3200" b="1" dirty="0" smtClean="0">
                <a:solidFill>
                  <a:schemeClr val="accent1"/>
                </a:solidFill>
              </a:rPr>
              <a:t>гр. София </a:t>
            </a:r>
            <a:endParaRPr lang="bg-BG" sz="3200" b="1" dirty="0">
              <a:solidFill>
                <a:schemeClr val="accent1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4DA377A-6508-F475-AA20-ED03F39D203C}"/>
              </a:ext>
            </a:extLst>
          </p:cNvPr>
          <p:cNvSpPr/>
          <p:nvPr/>
        </p:nvSpPr>
        <p:spPr>
          <a:xfrm>
            <a:off x="482594" y="2709333"/>
            <a:ext cx="11218339" cy="369146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РЦПППО: </a:t>
            </a:r>
            <a:endParaRPr lang="ru-RU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bg-BG" sz="2400" dirty="0">
                <a:solidFill>
                  <a:prstClr val="black"/>
                </a:solidFill>
                <a:latin typeface="Calibri" panose="020F0502020204030204"/>
              </a:rPr>
              <a:t>У</a:t>
            </a: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частва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състава на екипите за комплексно педагогическо оценяване</a:t>
            </a: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частва в разработването на индивидуалните програми за обучение и развитие на интегрираните деца и ученици със специални образователни потребности</a:t>
            </a: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П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ровежда индивидуални и групови обучения на интегрираните деца и ученици със специални образователни потребности съвместно с учителите.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Р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азработва помощни дидактични материали.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076D73-01BB-832F-CB57-05826D20A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47650" y="6492875"/>
            <a:ext cx="10307783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*Проект BG05SFOP001-2.025-0006 към Оперативна програма добро управление, изпълняван от Центъра за изследвания и анализи (ЦИА) </a:t>
            </a:r>
          </a:p>
        </p:txBody>
      </p:sp>
    </p:spTree>
    <p:extLst>
      <p:ext uri="{BB962C8B-B14F-4D97-AF65-F5344CB8AC3E}">
        <p14:creationId xmlns:p14="http://schemas.microsoft.com/office/powerpoint/2010/main" val="419045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34" y="2279637"/>
            <a:ext cx="11446933" cy="3409963"/>
          </a:xfrm>
        </p:spPr>
        <p:txBody>
          <a:bodyPr>
            <a:noAutofit/>
          </a:bodyPr>
          <a:lstStyle/>
          <a:p>
            <a:endParaRPr lang="bg-BG" sz="4400" dirty="0"/>
          </a:p>
          <a:p>
            <a:endParaRPr lang="bg-BG" sz="2400" i="1" kern="1200" dirty="0">
              <a:solidFill>
                <a:schemeClr val="tx1"/>
              </a:solidFill>
              <a:ea typeface="+mn-ea"/>
              <a:cs typeface="+mn-cs"/>
            </a:endParaRPr>
          </a:p>
          <a:p>
            <a:endParaRPr lang="bg-BG" sz="2400" i="1" kern="1200" dirty="0">
              <a:solidFill>
                <a:schemeClr val="tx1"/>
              </a:solidFill>
              <a:ea typeface="+mn-ea"/>
              <a:cs typeface="+mn-cs"/>
            </a:endParaRPr>
          </a:p>
          <a:p>
            <a:endParaRPr lang="bg-BG" sz="2400" i="1" dirty="0"/>
          </a:p>
          <a:p>
            <a:endParaRPr lang="bg-BG" sz="2400" i="1" kern="1200" dirty="0">
              <a:solidFill>
                <a:schemeClr val="tx1"/>
              </a:solidFill>
              <a:ea typeface="+mn-ea"/>
              <a:cs typeface="+mn-cs"/>
            </a:endParaRPr>
          </a:p>
          <a:p>
            <a:endParaRPr lang="bg-BG" sz="2400" i="1" kern="1200" dirty="0">
              <a:solidFill>
                <a:schemeClr val="tx1"/>
              </a:solidFill>
              <a:ea typeface="+mn-ea"/>
              <a:cs typeface="+mn-cs"/>
            </a:endParaRPr>
          </a:p>
          <a:p>
            <a:endParaRPr lang="bg-BG" sz="2400" i="1" kern="1200" dirty="0">
              <a:solidFill>
                <a:schemeClr val="tx1"/>
              </a:solidFill>
              <a:ea typeface="+mn-ea"/>
              <a:cs typeface="+mn-cs"/>
            </a:endParaRPr>
          </a:p>
          <a:p>
            <a:endParaRPr lang="bg-BG" sz="1050" i="1" kern="1200" dirty="0">
              <a:solidFill>
                <a:schemeClr val="tx1"/>
              </a:solidFill>
              <a:ea typeface="+mn-ea"/>
              <a:cs typeface="+mn-cs"/>
            </a:endParaRPr>
          </a:p>
          <a:p>
            <a:endParaRPr lang="bg-BG" sz="1050" i="1" dirty="0"/>
          </a:p>
          <a:p>
            <a:endParaRPr lang="bg-BG" sz="1050" i="1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C7E655-B0E9-D8DB-F4F3-51EBD184F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411" y="38738"/>
            <a:ext cx="1261981" cy="1316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A93CC9-F66D-B663-B500-1A5432596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177" y="-87465"/>
            <a:ext cx="1737511" cy="13290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73BCB3-8978-35CC-1B81-7E7BD33A1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973" y="16176"/>
            <a:ext cx="1249788" cy="122540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565A147-4A5C-A09E-C296-77158482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1693"/>
            <a:ext cx="12056533" cy="631838"/>
          </a:xfrm>
        </p:spPr>
        <p:txBody>
          <a:bodyPr>
            <a:noAutofit/>
          </a:bodyPr>
          <a:lstStyle/>
          <a:p>
            <a:r>
              <a:rPr lang="bg-BG" sz="2800" b="1" dirty="0">
                <a:solidFill>
                  <a:schemeClr val="accent1"/>
                </a:solidFill>
              </a:rPr>
              <a:t>СПЕЦИАЛИЗИРАНИ ЗВЕНА – </a:t>
            </a:r>
            <a:r>
              <a:rPr lang="bg-BG" sz="2800" b="1" cap="all" dirty="0">
                <a:solidFill>
                  <a:schemeClr val="accent1"/>
                </a:solidFill>
              </a:rPr>
              <a:t>Регионални Управления на образованието</a:t>
            </a:r>
            <a:r>
              <a:rPr lang="bg-BG" sz="2800" b="1" dirty="0">
                <a:solidFill>
                  <a:schemeClr val="accent1"/>
                </a:solidFill>
              </a:rPr>
              <a:t> (РУО)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4A460F-CC32-6869-6940-8B024CC0E480}"/>
              </a:ext>
            </a:extLst>
          </p:cNvPr>
          <p:cNvSpPr/>
          <p:nvPr/>
        </p:nvSpPr>
        <p:spPr>
          <a:xfrm>
            <a:off x="220133" y="2133531"/>
            <a:ext cx="11777133" cy="434346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bg-BG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Поддържат  </a:t>
            </a: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Регистър на институциите, база нормативни документи; набор от добри практики на училища и ДГ в инициативи, проекти, състезания, игри и </a:t>
            </a:r>
            <a:r>
              <a:rPr kumimoji="0" lang="bg-BG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събития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bg-BG" sz="2400" dirty="0" smtClean="0">
                <a:solidFill>
                  <a:prstClr val="black"/>
                </a:solidFill>
                <a:latin typeface="Calibri" panose="020F0502020204030204"/>
              </a:rPr>
              <a:t>К</a:t>
            </a:r>
            <a:r>
              <a:rPr kumimoji="0" lang="bg-BG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онтролират </a:t>
            </a: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изпълнението на провежданата държавна политика и на постигнатите резултати, като осъществяват и методическа подкрепа.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bg-BG" sz="2400" dirty="0">
                <a:solidFill>
                  <a:prstClr val="black"/>
                </a:solidFill>
                <a:latin typeface="Calibri" panose="020F0502020204030204"/>
              </a:rPr>
              <a:t>К</a:t>
            </a: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оординират, организират и методически подпомагат прилагането и изпълнението на законовите и подзаконовите нормативни актове. </a:t>
            </a:r>
            <a:endParaRPr lang="bg-BG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bg-BG" sz="2400" dirty="0">
                <a:solidFill>
                  <a:prstClr val="black"/>
                </a:solidFill>
                <a:latin typeface="Calibri" panose="020F0502020204030204"/>
              </a:rPr>
              <a:t>О</a:t>
            </a: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рганизират дейности по разработването и прилагането на областни, национални и общински стратегии и програми.</a:t>
            </a:r>
            <a:endParaRPr lang="bg-BG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bg-BG" sz="2400" dirty="0">
                <a:solidFill>
                  <a:prstClr val="black"/>
                </a:solidFill>
                <a:latin typeface="Calibri" panose="020F0502020204030204"/>
              </a:rPr>
              <a:t>О</a:t>
            </a: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съществяват дейности, свързани с насочване за обучение на деца и ученици със специални образователни потребности в специалните училища и в центровете за специална образователна подкрепа.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E498A9-0AB6-99ED-074D-45A5C3FB9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47650" y="6492875"/>
            <a:ext cx="10307783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*Проект BG05SFOP001-2.025-0006 към Оперативна програма добро управление, изпълняван от Центъра за изследвания и анализи (ЦИА) </a:t>
            </a:r>
          </a:p>
        </p:txBody>
      </p:sp>
    </p:spTree>
    <p:extLst>
      <p:ext uri="{BB962C8B-B14F-4D97-AF65-F5344CB8AC3E}">
        <p14:creationId xmlns:p14="http://schemas.microsoft.com/office/powerpoint/2010/main" val="2188013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0FA716-51ED-8C06-44F6-8E0F57319FD6}"/>
              </a:ext>
            </a:extLst>
          </p:cNvPr>
          <p:cNvSpPr/>
          <p:nvPr/>
        </p:nvSpPr>
        <p:spPr>
          <a:xfrm>
            <a:off x="1355050" y="1884218"/>
            <a:ext cx="2185169" cy="318654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EB946E-D444-C29F-2CE0-69AD801A5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413" y="2870597"/>
            <a:ext cx="2000442" cy="1278466"/>
          </a:xfrm>
        </p:spPr>
        <p:txBody>
          <a:bodyPr>
            <a:normAutofit/>
          </a:bodyPr>
          <a:lstStyle/>
          <a:p>
            <a:pPr algn="ctr"/>
            <a:r>
              <a:rPr lang="bg-BG" sz="2800" b="1" cap="all" dirty="0">
                <a:solidFill>
                  <a:srgbClr val="002060"/>
                </a:solidFill>
              </a:rPr>
              <a:t>документ за анализ</a:t>
            </a:r>
            <a:endParaRPr lang="en-US" sz="2800" b="1" cap="all" dirty="0">
              <a:solidFill>
                <a:srgbClr val="002060"/>
              </a:solidFill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2287FEF-4B74-536E-091F-C304C91E7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28566" y="6492875"/>
            <a:ext cx="10296525" cy="365125"/>
          </a:xfrm>
        </p:spPr>
        <p:txBody>
          <a:bodyPr/>
          <a:lstStyle/>
          <a:p>
            <a:r>
              <a:rPr lang="ru-RU" i="1" dirty="0">
                <a:solidFill>
                  <a:schemeClr val="tx1"/>
                </a:solidFill>
              </a:rPr>
              <a:t>*Проект BG05SFOP001-2.025-0006 към Оперативна програма добро управление, изпълняван от Центъра за изследвания и анализи (ЦИА) 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A4CF47-6430-EA1E-751C-3D8185E91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697" y="323300"/>
            <a:ext cx="6586507" cy="606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91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732F3B7-6DAA-23C1-6F9A-71399A97C8CF}"/>
              </a:ext>
            </a:extLst>
          </p:cNvPr>
          <p:cNvSpPr/>
          <p:nvPr/>
        </p:nvSpPr>
        <p:spPr>
          <a:xfrm>
            <a:off x="110067" y="1962617"/>
            <a:ext cx="11870266" cy="41426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560329-B351-789F-0949-8D9439375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81" y="1272929"/>
            <a:ext cx="10294407" cy="739102"/>
          </a:xfrm>
        </p:spPr>
        <p:txBody>
          <a:bodyPr>
            <a:normAutofit/>
          </a:bodyPr>
          <a:lstStyle/>
          <a:p>
            <a:r>
              <a:rPr lang="bg-BG" sz="3200" b="1" cap="all" dirty="0">
                <a:solidFill>
                  <a:srgbClr val="002060"/>
                </a:solidFill>
              </a:rPr>
              <a:t>Препоръки</a:t>
            </a:r>
            <a:endParaRPr lang="en-US" sz="3200" b="1" cap="all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35E0F-6E4C-7292-99C0-8BDCC597A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2099365"/>
            <a:ext cx="11010294" cy="430796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ru-RU" sz="2400" dirty="0"/>
              <a:t> </a:t>
            </a:r>
            <a:r>
              <a:rPr lang="ru-RU" sz="2400" b="1" dirty="0"/>
              <a:t>Общините да бъдат ангажирани с  реализиране на Стратегията  и с изпълнението на програмите по образование, като се отчитат специфичните им потребности .</a:t>
            </a:r>
          </a:p>
          <a:p>
            <a:pPr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ru-RU" sz="2400" b="1" dirty="0"/>
              <a:t> Фокус на стратегията да бъдат поставен и върху  всички ученици и особено на даровитите деца (без или със СОП), като се предвидят мерки за проследяване на развитието им извън участието в олимпиади и състезания.</a:t>
            </a:r>
          </a:p>
          <a:p>
            <a:pPr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ru-RU" sz="2400" b="1" dirty="0"/>
              <a:t>Да се прецизират отчитането на резултатите, да се разработят и включат  методически указания за планиране и отчитане на конкретните дейности.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endParaRPr lang="ru-RU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B1483F-9B24-DA68-32C9-238E20768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608" y="130935"/>
            <a:ext cx="1264372" cy="1321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ÑÐµÐ½ÑÑÑ Ð·Ð° Ð¸Ð·ÑÐ»ÐµÐ´Ð²Ð°Ð½Ð¸Ñ Ð¸ Ð°Ð½Ð°Ð»Ð¸Ð·Ð¸">
            <a:extLst>
              <a:ext uri="{FF2B5EF4-FFF2-40B4-BE49-F238E27FC236}">
                <a16:creationId xmlns:a16="http://schemas.microsoft.com/office/drawing/2014/main" id="{D0BBCFE5-C3D9-FCBD-6C1B-1D16380B0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614" y="88262"/>
            <a:ext cx="1249651" cy="1227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BA2CA5-27B2-6A94-31C3-9CD69930C0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503" y="38849"/>
            <a:ext cx="1739489" cy="132602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6201E0B-65CA-BBAD-AD64-33ADEE101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34274" y="6520420"/>
            <a:ext cx="10307783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*Проект BG05SFOP001-2.025-0006 към Оперативна програма добро управление, изпълняван от Центъра за изследвания и анализи (ЦИА) </a:t>
            </a:r>
          </a:p>
        </p:txBody>
      </p:sp>
    </p:spTree>
    <p:extLst>
      <p:ext uri="{BB962C8B-B14F-4D97-AF65-F5344CB8AC3E}">
        <p14:creationId xmlns:p14="http://schemas.microsoft.com/office/powerpoint/2010/main" val="298620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732F3B7-6DAA-23C1-6F9A-71399A97C8CF}"/>
              </a:ext>
            </a:extLst>
          </p:cNvPr>
          <p:cNvSpPr/>
          <p:nvPr/>
        </p:nvSpPr>
        <p:spPr>
          <a:xfrm>
            <a:off x="110067" y="1962617"/>
            <a:ext cx="11870266" cy="45213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560329-B351-789F-0949-8D9439375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81" y="1272929"/>
            <a:ext cx="10294407" cy="739102"/>
          </a:xfrm>
        </p:spPr>
        <p:txBody>
          <a:bodyPr>
            <a:normAutofit/>
          </a:bodyPr>
          <a:lstStyle/>
          <a:p>
            <a:r>
              <a:rPr lang="bg-BG" sz="3200" b="1" cap="all" dirty="0">
                <a:solidFill>
                  <a:srgbClr val="002060"/>
                </a:solidFill>
              </a:rPr>
              <a:t>Препоръки</a:t>
            </a:r>
            <a:endParaRPr lang="en-US" sz="3200" b="1" cap="all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35E0F-6E4C-7292-99C0-8BDCC597A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1" y="1962617"/>
            <a:ext cx="10803464" cy="592699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ru-RU" sz="2000" b="1" dirty="0"/>
              <a:t>Да се допълнят конкретни мерки за подготовка на учители, които да добият умения за работа с деца със СОП и/или даровити деца; както и знания относно  основни понятия за психология.</a:t>
            </a:r>
          </a:p>
          <a:p>
            <a:pPr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ru-RU" sz="2000" b="1" dirty="0"/>
              <a:t> Да се  осигури публичност, както на насочените мерки и дейности, така и на постигнатите резултати.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prstClr val="black"/>
                </a:solidFill>
              </a:rPr>
              <a:t>Да се разшири обхвата на индикаторите, отчитащи реалния успех от личностното развитие на децата – например: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ru-RU" sz="2000" b="1" dirty="0">
                <a:solidFill>
                  <a:prstClr val="black"/>
                </a:solidFill>
              </a:rPr>
              <a:t>	- брой ученици със СОП преминали в по-горна степен на обучение;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ru-RU" sz="2000" b="1" dirty="0">
                <a:solidFill>
                  <a:prstClr val="black"/>
                </a:solidFill>
              </a:rPr>
              <a:t> 	- брой ученици продължили в гимназии или професионални училища;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ru-RU" sz="2000" b="1" dirty="0">
                <a:solidFill>
                  <a:prstClr val="black"/>
                </a:solidFill>
              </a:rPr>
              <a:t>	- брой ученици приети в университети и в какви специалности.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ru-RU" sz="2000" b="1" dirty="0">
                <a:solidFill>
                  <a:prstClr val="black"/>
                </a:solidFill>
              </a:rPr>
              <a:t>(в индикаторите да се предвиди показател за сре</a:t>
            </a:r>
            <a:r>
              <a:rPr lang="bg-BG" sz="2000" b="1" dirty="0">
                <a:solidFill>
                  <a:prstClr val="black"/>
                </a:solidFill>
              </a:rPr>
              <a:t>ден</a:t>
            </a:r>
            <a:r>
              <a:rPr lang="ru-RU" sz="2000" b="1" dirty="0">
                <a:solidFill>
                  <a:prstClr val="black"/>
                </a:solidFill>
              </a:rPr>
              <a:t> успех)</a:t>
            </a:r>
          </a:p>
          <a:p>
            <a:pPr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ü"/>
            </a:pPr>
            <a:endParaRPr lang="ru-RU" sz="2000" b="1" dirty="0"/>
          </a:p>
          <a:p>
            <a:pPr marL="0" indent="0">
              <a:lnSpc>
                <a:spcPct val="120000"/>
              </a:lnSpc>
              <a:buNone/>
            </a:pPr>
            <a:endParaRPr lang="ru-RU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B1483F-9B24-DA68-32C9-238E20768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608" y="130935"/>
            <a:ext cx="1264372" cy="1321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ÑÐµÐ½ÑÑÑ Ð·Ð° Ð¸Ð·ÑÐ»ÐµÐ´Ð²Ð°Ð½Ð¸Ñ Ð¸ Ð°Ð½Ð°Ð»Ð¸Ð·Ð¸">
            <a:extLst>
              <a:ext uri="{FF2B5EF4-FFF2-40B4-BE49-F238E27FC236}">
                <a16:creationId xmlns:a16="http://schemas.microsoft.com/office/drawing/2014/main" id="{D0BBCFE5-C3D9-FCBD-6C1B-1D16380B0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614" y="88262"/>
            <a:ext cx="1249651" cy="1227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BA2CA5-27B2-6A94-31C3-9CD69930C0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503" y="38849"/>
            <a:ext cx="1739489" cy="132602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6201E0B-65CA-BBAD-AD64-33ADEE101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34274" y="6587175"/>
            <a:ext cx="10307783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*Проект BG05SFOP001-2.025-0006 към Оперативна програма добро управление, изпълняван от Центъра за изследвания и анализи (ЦИА) </a:t>
            </a:r>
          </a:p>
        </p:txBody>
      </p:sp>
    </p:spTree>
    <p:extLst>
      <p:ext uri="{BB962C8B-B14F-4D97-AF65-F5344CB8AC3E}">
        <p14:creationId xmlns:p14="http://schemas.microsoft.com/office/powerpoint/2010/main" val="74643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39F9A9C-3F00-6913-CFB3-BB03EC9F9219}"/>
              </a:ext>
            </a:extLst>
          </p:cNvPr>
          <p:cNvSpPr/>
          <p:nvPr/>
        </p:nvSpPr>
        <p:spPr>
          <a:xfrm>
            <a:off x="182880" y="1985261"/>
            <a:ext cx="11678920" cy="37129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6FD78C-F260-D554-03B3-61488B294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3" y="1210125"/>
            <a:ext cx="10515600" cy="525542"/>
          </a:xfrm>
        </p:spPr>
        <p:txBody>
          <a:bodyPr>
            <a:normAutofit fontScale="90000"/>
          </a:bodyPr>
          <a:lstStyle/>
          <a:p>
            <a:r>
              <a:rPr kumimoji="0" lang="bg-BG" sz="32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Препоръки</a:t>
            </a:r>
            <a:endParaRPr lang="bg-BG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70A47-1D8C-9D8C-667E-30E7FC9A0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3" y="2331799"/>
            <a:ext cx="11721253" cy="452620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2400" b="1" dirty="0"/>
              <a:t> Да се привлекат висшите училища,  местните бизнеси или личности с влияние и известност, които да подпомогнат постигането  на целите на стратегията.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2400" b="1" dirty="0"/>
              <a:t> Във всички дейности, свързани с проблемите на личностното развитие на децата и учениците, да се включат и родителите (например - участието  в кратки образователни програми за проблемите на децата).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bg-BG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5AAC46-9AA1-9693-E18A-F027D27D5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097" y="0"/>
            <a:ext cx="1264372" cy="1321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ÑÐµÐ½ÑÑÑ Ð·Ð° Ð¸Ð·ÑÐ»ÐµÐ´Ð²Ð°Ð½Ð¸Ñ Ð¸ Ð°Ð½Ð°Ð»Ð¸Ð·Ð¸">
            <a:extLst>
              <a:ext uri="{FF2B5EF4-FFF2-40B4-BE49-F238E27FC236}">
                <a16:creationId xmlns:a16="http://schemas.microsoft.com/office/drawing/2014/main" id="{ADE56D5B-F83C-BFED-4A93-F93B2B6D7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866" y="62466"/>
            <a:ext cx="1249651" cy="1227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169BEA-BEE8-610C-4D82-BDE5B5E7B8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595" y="-11077"/>
            <a:ext cx="1739489" cy="13260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A944E60-4B79-15AA-418F-0DC43CB14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47650" y="6492875"/>
            <a:ext cx="10307783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*Проект BG05SFOP001-2.025-0006 към Оперативна програма добро управление, изпълняван от Центъра за изследвания и анализи (ЦИА) </a:t>
            </a:r>
          </a:p>
        </p:txBody>
      </p:sp>
    </p:spTree>
    <p:extLst>
      <p:ext uri="{BB962C8B-B14F-4D97-AF65-F5344CB8AC3E}">
        <p14:creationId xmlns:p14="http://schemas.microsoft.com/office/powerpoint/2010/main" val="349429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52646E-7561-A840-C6DD-41643B95C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591" y="690664"/>
            <a:ext cx="5381216" cy="3163224"/>
          </a:xfrm>
        </p:spPr>
        <p:txBody>
          <a:bodyPr anchor="t">
            <a:normAutofit/>
          </a:bodyPr>
          <a:lstStyle/>
          <a:p>
            <a:r>
              <a:rPr lang="ru-RU" sz="4800" b="1" dirty="0">
                <a:solidFill>
                  <a:srgbClr val="002060"/>
                </a:solidFill>
              </a:rPr>
              <a:t>Благодаря за вниманието!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Shape&#10;&#10;Description automatically generated">
            <a:extLst>
              <a:ext uri="{FF2B5EF4-FFF2-40B4-BE49-F238E27FC236}">
                <a16:creationId xmlns:a16="http://schemas.microsoft.com/office/drawing/2014/main" id="{B3DCBF15-2C6E-A056-9450-EFD34C8A1B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80" r="1317" b="-4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4DA265F-EC2D-41C2-8276-6F7706E5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16107"/>
            <a:ext cx="7800975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*Проект BG05SFOP001-2.025-0006 към Оперативна програма добро управление, изпълняван от Центъра за изследвания и анализи (ЦИА) 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75EB48E-1054-150B-C785-883CCE12B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88" y="3072473"/>
            <a:ext cx="2696225" cy="269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6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5026B7C-1876-D29C-D4C8-C45BD247B55D}"/>
              </a:ext>
            </a:extLst>
          </p:cNvPr>
          <p:cNvSpPr/>
          <p:nvPr/>
        </p:nvSpPr>
        <p:spPr>
          <a:xfrm>
            <a:off x="4498110" y="1482273"/>
            <a:ext cx="7224084" cy="49381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4C8969E-BD0B-1A51-39AF-755F13BFC382}"/>
              </a:ext>
            </a:extLst>
          </p:cNvPr>
          <p:cNvSpPr/>
          <p:nvPr/>
        </p:nvSpPr>
        <p:spPr>
          <a:xfrm>
            <a:off x="354831" y="1537530"/>
            <a:ext cx="3439005" cy="478937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0FA716-51ED-8C06-44F6-8E0F57319FD6}"/>
              </a:ext>
            </a:extLst>
          </p:cNvPr>
          <p:cNvSpPr/>
          <p:nvPr/>
        </p:nvSpPr>
        <p:spPr>
          <a:xfrm>
            <a:off x="354830" y="323301"/>
            <a:ext cx="11367363" cy="1006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EB946E-D444-C29F-2CE0-69AD801A5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31" y="259064"/>
            <a:ext cx="10684933" cy="1278466"/>
          </a:xfrm>
        </p:spPr>
        <p:txBody>
          <a:bodyPr>
            <a:normAutofit/>
          </a:bodyPr>
          <a:lstStyle/>
          <a:p>
            <a:pPr algn="ctr"/>
            <a:r>
              <a:rPr lang="bg-BG" sz="2800" b="1" cap="all" dirty="0">
                <a:solidFill>
                  <a:schemeClr val="bg1"/>
                </a:solidFill>
              </a:rPr>
              <a:t>ОБЛАСТНА стратегия за ПОДКРЕПА за личностно развитие на децата и учениците в  СофиЙска област  (2020-2022)</a:t>
            </a:r>
            <a:endParaRPr lang="en-US" sz="2800" b="1" cap="all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A0D69-1B28-9B7F-A933-32151C27B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8327" y="1482273"/>
            <a:ext cx="6863867" cy="53033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                         </a:t>
            </a:r>
            <a:r>
              <a:rPr lang="ru-RU" sz="2000" b="1" dirty="0">
                <a:solidFill>
                  <a:srgbClr val="002060"/>
                </a:solidFill>
              </a:rPr>
              <a:t>Как може да се постигне това ?  Чрез: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endParaRPr lang="bg-BG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dirty="0"/>
              <a:t>1.   Подходяща среда и процеси на  обучение, които да  създадат възможности за развитие на децата и учениците и да елиминират съществуващите  бариери </a:t>
            </a:r>
          </a:p>
          <a:p>
            <a:pPr marL="0" indent="0">
              <a:buNone/>
            </a:pPr>
            <a:r>
              <a:rPr lang="ru-RU" sz="2000" dirty="0"/>
              <a:t>2.   Качествени човешки ресурси, които  осъзнават различните потребности на децата и учениците.</a:t>
            </a:r>
          </a:p>
          <a:p>
            <a:pPr marL="0" indent="0">
              <a:buNone/>
            </a:pPr>
            <a:r>
              <a:rPr lang="ru-RU" sz="2000" dirty="0"/>
              <a:t>3.   Гарантиран достъп до средата за обучение на деца и ученици със СОП</a:t>
            </a:r>
            <a:endParaRPr lang="ru-RU" sz="2000" strike="sngStrike" dirty="0"/>
          </a:p>
          <a:p>
            <a:pPr marL="0" indent="0">
              <a:buNone/>
            </a:pPr>
            <a:r>
              <a:rPr lang="ru-RU" sz="2000" dirty="0"/>
              <a:t>4.   Устойчиво взаимодействие между всички участници в образователния процес (деца и ученици; педагогически специалисти, родители и институции);</a:t>
            </a:r>
          </a:p>
          <a:p>
            <a:pPr marL="0" indent="0">
              <a:buNone/>
            </a:pPr>
            <a:r>
              <a:rPr lang="ru-RU" sz="2000" dirty="0"/>
              <a:t>5.    Траен ангажимент за обществена информираност и чувствителност към целите и принципите на приобщаващото образование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120394-A870-E9D4-01C0-A0117EDADB17}"/>
              </a:ext>
            </a:extLst>
          </p:cNvPr>
          <p:cNvSpPr txBox="1"/>
          <p:nvPr/>
        </p:nvSpPr>
        <p:spPr>
          <a:xfrm>
            <a:off x="532053" y="1793779"/>
            <a:ext cx="3084560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2000" b="1" cap="all" dirty="0">
                <a:solidFill>
                  <a:srgbClr val="002060"/>
                </a:solidFill>
              </a:rPr>
              <a:t>Основна Цел на Стратегията: </a:t>
            </a:r>
          </a:p>
          <a:p>
            <a:pPr algn="ctr"/>
            <a:r>
              <a:rPr lang="bg-BG" sz="2000" b="1" cap="all" dirty="0">
                <a:solidFill>
                  <a:srgbClr val="002060"/>
                </a:solidFill>
              </a:rPr>
              <a:t>„</a:t>
            </a:r>
            <a:r>
              <a:rPr lang="ru-RU" i="1" cap="all" dirty="0">
                <a:solidFill>
                  <a:srgbClr val="002060"/>
                </a:solidFill>
              </a:rPr>
              <a:t>Да се осигурят ключовите</a:t>
            </a:r>
            <a:r>
              <a:rPr lang="en-US" i="1" cap="all" dirty="0">
                <a:solidFill>
                  <a:srgbClr val="002060"/>
                </a:solidFill>
              </a:rPr>
              <a:t> </a:t>
            </a:r>
            <a:r>
              <a:rPr lang="ru-RU" i="1" cap="all" dirty="0">
                <a:solidFill>
                  <a:srgbClr val="002060"/>
                </a:solidFill>
              </a:rPr>
              <a:t>фактори и ресурси за устойчиво прилагане в образователните институции на общата и допълнителна подкрепа за личностно развитие в</a:t>
            </a:r>
            <a:r>
              <a:rPr lang="en-US" i="1" cap="all" dirty="0">
                <a:solidFill>
                  <a:srgbClr val="002060"/>
                </a:solidFill>
              </a:rPr>
              <a:t> </a:t>
            </a:r>
            <a:r>
              <a:rPr lang="ru-RU" i="1" cap="all" dirty="0">
                <a:solidFill>
                  <a:srgbClr val="002060"/>
                </a:solidFill>
              </a:rPr>
              <a:t>пълнотата и</a:t>
            </a:r>
            <a:r>
              <a:rPr lang="en-US" i="1" cap="all" dirty="0">
                <a:solidFill>
                  <a:srgbClr val="002060"/>
                </a:solidFill>
              </a:rPr>
              <a:t> </a:t>
            </a:r>
            <a:r>
              <a:rPr lang="ru-RU" i="1" cap="all" dirty="0">
                <a:solidFill>
                  <a:srgbClr val="002060"/>
                </a:solidFill>
              </a:rPr>
              <a:t>дълбочината, предвидени в нормативната уредба</a:t>
            </a:r>
            <a:r>
              <a:rPr lang="en-US" cap="all" dirty="0">
                <a:solidFill>
                  <a:srgbClr val="002060"/>
                </a:solidFill>
              </a:rPr>
              <a:t>”</a:t>
            </a:r>
            <a:endParaRPr lang="ru-RU" cap="all" dirty="0">
              <a:solidFill>
                <a:srgbClr val="002060"/>
              </a:solidFill>
            </a:endParaRPr>
          </a:p>
          <a:p>
            <a:pPr algn="ctr"/>
            <a:endParaRPr lang="en-US" sz="2000" b="1" cap="all" dirty="0">
              <a:solidFill>
                <a:srgbClr val="002060"/>
              </a:solidFill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2287FEF-4B74-536E-091F-C304C91E7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25844"/>
            <a:ext cx="10296525" cy="365125"/>
          </a:xfrm>
        </p:spPr>
        <p:txBody>
          <a:bodyPr/>
          <a:lstStyle/>
          <a:p>
            <a:r>
              <a:rPr lang="ru-RU" i="1" dirty="0">
                <a:solidFill>
                  <a:schemeClr val="tx1"/>
                </a:solidFill>
              </a:rPr>
              <a:t>*Проект BG05SFOP001-2.025-0006 към Оперативна програма добро управление, изпълняван от Центъра за изследвания и анализи (ЦИА) 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7" name="Graphic 6" descr="End outline">
            <a:extLst>
              <a:ext uri="{FF2B5EF4-FFF2-40B4-BE49-F238E27FC236}">
                <a16:creationId xmlns:a16="http://schemas.microsoft.com/office/drawing/2014/main" id="{AB0495C2-585A-D7DB-AF54-F564CBB8FD8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8491" y="3528601"/>
            <a:ext cx="764309" cy="76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8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5550585" y="248115"/>
            <a:ext cx="5361288" cy="6171113"/>
            <a:chOff x="5078637" y="-29910"/>
            <a:chExt cx="5361288" cy="6171113"/>
          </a:xfrm>
        </p:grpSpPr>
        <p:grpSp>
          <p:nvGrpSpPr>
            <p:cNvPr id="36" name="Group 35"/>
            <p:cNvGrpSpPr/>
            <p:nvPr/>
          </p:nvGrpSpPr>
          <p:grpSpPr>
            <a:xfrm>
              <a:off x="5078637" y="-9160"/>
              <a:ext cx="1820800" cy="1982398"/>
              <a:chOff x="8593200" y="740957"/>
              <a:chExt cx="1820800" cy="1982398"/>
            </a:xfrm>
          </p:grpSpPr>
          <p:sp>
            <p:nvSpPr>
              <p:cNvPr id="6" name="Hexagon 5"/>
              <p:cNvSpPr/>
              <p:nvPr/>
            </p:nvSpPr>
            <p:spPr>
              <a:xfrm>
                <a:off x="9053420" y="2001047"/>
                <a:ext cx="838302" cy="722308"/>
              </a:xfrm>
              <a:prstGeom prst="hexagon">
                <a:avLst>
                  <a:gd name="adj" fmla="val 28900"/>
                  <a:gd name="vf" fmla="val 115470"/>
                </a:avLst>
              </a:pr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7" name="Group 6"/>
              <p:cNvGrpSpPr/>
              <p:nvPr/>
            </p:nvGrpSpPr>
            <p:grpSpPr>
              <a:xfrm>
                <a:off x="8593200" y="740957"/>
                <a:ext cx="1820800" cy="1575206"/>
                <a:chOff x="4827361" y="968857"/>
                <a:chExt cx="1820800" cy="1575206"/>
              </a:xfrm>
            </p:grpSpPr>
            <p:sp>
              <p:nvSpPr>
                <p:cNvPr id="8" name="Hexagon 7"/>
                <p:cNvSpPr/>
                <p:nvPr/>
              </p:nvSpPr>
              <p:spPr>
                <a:xfrm>
                  <a:off x="4827361" y="968857"/>
                  <a:ext cx="1820800" cy="1575206"/>
                </a:xfrm>
                <a:prstGeom prst="hexagon">
                  <a:avLst>
                    <a:gd name="adj" fmla="val 28570"/>
                    <a:gd name="vf" fmla="val 11547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9" name="Hexagon 5"/>
                <p:cNvSpPr txBox="1"/>
                <p:nvPr/>
              </p:nvSpPr>
              <p:spPr>
                <a:xfrm>
                  <a:off x="5129106" y="1229902"/>
                  <a:ext cx="1217310" cy="105311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2700" tIns="12700" rIns="12700" bIns="12700" numCol="1" spcCol="1270" anchor="ctr" anchorCtr="0">
                  <a:noAutofit/>
                </a:bodyPr>
                <a:lstStyle/>
                <a:p>
                  <a:pPr lvl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bg-BG" sz="1400" b="1" kern="1200" dirty="0"/>
                    <a:t>Регионално управление на образованието към МОН</a:t>
                  </a:r>
                  <a:endParaRPr lang="en-US" sz="1400" b="1" kern="1200" dirty="0"/>
                </a:p>
              </p:txBody>
            </p:sp>
          </p:grpSp>
        </p:grpSp>
        <p:grpSp>
          <p:nvGrpSpPr>
            <p:cNvPr id="38" name="Group 37"/>
            <p:cNvGrpSpPr/>
            <p:nvPr/>
          </p:nvGrpSpPr>
          <p:grpSpPr>
            <a:xfrm>
              <a:off x="8537273" y="-29910"/>
              <a:ext cx="1820800" cy="1993013"/>
              <a:chOff x="6498929" y="596898"/>
              <a:chExt cx="1820800" cy="1993013"/>
            </a:xfrm>
          </p:grpSpPr>
          <p:sp>
            <p:nvSpPr>
              <p:cNvPr id="28" name="Hexagon 27"/>
              <p:cNvSpPr/>
              <p:nvPr/>
            </p:nvSpPr>
            <p:spPr>
              <a:xfrm>
                <a:off x="6990178" y="1867603"/>
                <a:ext cx="838302" cy="722308"/>
              </a:xfrm>
              <a:prstGeom prst="hexagon">
                <a:avLst>
                  <a:gd name="adj" fmla="val 28900"/>
                  <a:gd name="vf" fmla="val 115470"/>
                </a:avLst>
              </a:pr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29" name="Group 28"/>
              <p:cNvGrpSpPr/>
              <p:nvPr/>
            </p:nvGrpSpPr>
            <p:grpSpPr>
              <a:xfrm>
                <a:off x="6498929" y="596898"/>
                <a:ext cx="1820800" cy="1575206"/>
                <a:chOff x="8228501" y="1245072"/>
                <a:chExt cx="1820800" cy="1575206"/>
              </a:xfrm>
            </p:grpSpPr>
            <p:sp>
              <p:nvSpPr>
                <p:cNvPr id="30" name="Hexagon 29"/>
                <p:cNvSpPr/>
                <p:nvPr/>
              </p:nvSpPr>
              <p:spPr>
                <a:xfrm>
                  <a:off x="8228501" y="1245072"/>
                  <a:ext cx="1820800" cy="1575206"/>
                </a:xfrm>
                <a:prstGeom prst="hexagon">
                  <a:avLst>
                    <a:gd name="adj" fmla="val 28570"/>
                    <a:gd name="vf" fmla="val 11547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1" name="Hexagon 5"/>
                <p:cNvSpPr txBox="1"/>
                <p:nvPr/>
              </p:nvSpPr>
              <p:spPr>
                <a:xfrm>
                  <a:off x="8388932" y="1462661"/>
                  <a:ext cx="1499938" cy="105311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2700" tIns="12700" rIns="12700" bIns="12700" numCol="1" spcCol="1270" anchor="ctr" anchorCtr="0">
                  <a:noAutofit/>
                </a:bodyPr>
                <a:lstStyle/>
                <a:p>
                  <a:pPr lvl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bg-BG" sz="1400" b="1" dirty="0"/>
                    <a:t>Областна управа</a:t>
                  </a:r>
                  <a:endParaRPr lang="en-US" sz="1400" b="1" kern="1200" dirty="0"/>
                </a:p>
              </p:txBody>
            </p:sp>
          </p:grpSp>
        </p:grpSp>
        <p:grpSp>
          <p:nvGrpSpPr>
            <p:cNvPr id="39" name="Group 38"/>
            <p:cNvGrpSpPr/>
            <p:nvPr/>
          </p:nvGrpSpPr>
          <p:grpSpPr>
            <a:xfrm>
              <a:off x="8563701" y="1941700"/>
              <a:ext cx="1820800" cy="1991917"/>
              <a:chOff x="6498929" y="2567904"/>
              <a:chExt cx="1820800" cy="1991917"/>
            </a:xfrm>
          </p:grpSpPr>
          <p:sp>
            <p:nvSpPr>
              <p:cNvPr id="32" name="Hexagon 31"/>
              <p:cNvSpPr/>
              <p:nvPr/>
            </p:nvSpPr>
            <p:spPr>
              <a:xfrm>
                <a:off x="6990178" y="3837513"/>
                <a:ext cx="838302" cy="722308"/>
              </a:xfrm>
              <a:prstGeom prst="hexagon">
                <a:avLst>
                  <a:gd name="adj" fmla="val 28900"/>
                  <a:gd name="vf" fmla="val 115470"/>
                </a:avLst>
              </a:pr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33" name="Group 32"/>
              <p:cNvGrpSpPr/>
              <p:nvPr/>
            </p:nvGrpSpPr>
            <p:grpSpPr>
              <a:xfrm>
                <a:off x="6498929" y="2567904"/>
                <a:ext cx="1820800" cy="1575206"/>
                <a:chOff x="4827361" y="968857"/>
                <a:chExt cx="1820800" cy="1575206"/>
              </a:xfrm>
            </p:grpSpPr>
            <p:sp>
              <p:nvSpPr>
                <p:cNvPr id="34" name="Hexagon 33"/>
                <p:cNvSpPr/>
                <p:nvPr/>
              </p:nvSpPr>
              <p:spPr>
                <a:xfrm>
                  <a:off x="4827361" y="968857"/>
                  <a:ext cx="1820800" cy="1575206"/>
                </a:xfrm>
                <a:prstGeom prst="hexagon">
                  <a:avLst>
                    <a:gd name="adj" fmla="val 28570"/>
                    <a:gd name="vf" fmla="val 11547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5" name="Hexagon 5"/>
                <p:cNvSpPr txBox="1"/>
                <p:nvPr/>
              </p:nvSpPr>
              <p:spPr>
                <a:xfrm>
                  <a:off x="5129106" y="1229902"/>
                  <a:ext cx="1217310" cy="105311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2700" tIns="12700" rIns="12700" bIns="12700" numCol="1" spcCol="1270" anchor="ctr" anchorCtr="0">
                  <a:noAutofit/>
                </a:bodyPr>
                <a:lstStyle/>
                <a:p>
                  <a:pPr lvl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bg-BG" sz="1400" b="1" kern="1200" dirty="0"/>
                    <a:t>Общини от областта</a:t>
                  </a:r>
                  <a:endParaRPr lang="en-US" sz="1400" b="1" kern="1200" dirty="0"/>
                </a:p>
              </p:txBody>
            </p:sp>
          </p:grpSp>
        </p:grpSp>
        <p:sp>
          <p:nvSpPr>
            <p:cNvPr id="37" name="Hexagon 36"/>
            <p:cNvSpPr/>
            <p:nvPr/>
          </p:nvSpPr>
          <p:spPr>
            <a:xfrm>
              <a:off x="5569886" y="3187290"/>
              <a:ext cx="838302" cy="722308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1" name="Group 10"/>
            <p:cNvGrpSpPr/>
            <p:nvPr/>
          </p:nvGrpSpPr>
          <p:grpSpPr>
            <a:xfrm>
              <a:off x="5078637" y="1973238"/>
              <a:ext cx="1820800" cy="1575206"/>
              <a:chOff x="4827361" y="968857"/>
              <a:chExt cx="1820800" cy="1575206"/>
            </a:xfrm>
          </p:grpSpPr>
          <p:sp>
            <p:nvSpPr>
              <p:cNvPr id="12" name="Hexagon 11"/>
              <p:cNvSpPr/>
              <p:nvPr/>
            </p:nvSpPr>
            <p:spPr>
              <a:xfrm>
                <a:off x="4827361" y="968857"/>
                <a:ext cx="1820800" cy="1575206"/>
              </a:xfrm>
              <a:prstGeom prst="hexagon">
                <a:avLst>
                  <a:gd name="adj" fmla="val 2857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Hexagon 5"/>
              <p:cNvSpPr txBox="1"/>
              <p:nvPr/>
            </p:nvSpPr>
            <p:spPr>
              <a:xfrm>
                <a:off x="5129106" y="1229902"/>
                <a:ext cx="1217310" cy="10531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/>
                  <a:t>Ре</a:t>
                </a:r>
                <a:r>
                  <a:rPr lang="bg-BG" sz="1400" b="1" dirty="0"/>
                  <a:t>гионален </a:t>
                </a:r>
                <a:r>
                  <a:rPr lang="en-US" sz="1400" b="1" dirty="0"/>
                  <a:t>център </a:t>
                </a:r>
                <a:r>
                  <a:rPr lang="bg-BG" sz="1400" b="1" dirty="0"/>
                  <a:t>за подкрепа на процеса на приобщаващо образование</a:t>
                </a:r>
                <a:endParaRPr lang="en-US" sz="1400" kern="1200" dirty="0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6823296" y="966545"/>
              <a:ext cx="1820800" cy="1952746"/>
              <a:chOff x="4817516" y="1462226"/>
              <a:chExt cx="1820800" cy="1952746"/>
            </a:xfrm>
          </p:grpSpPr>
          <p:sp>
            <p:nvSpPr>
              <p:cNvPr id="41" name="Hexagon 40"/>
              <p:cNvSpPr/>
              <p:nvPr/>
            </p:nvSpPr>
            <p:spPr>
              <a:xfrm>
                <a:off x="5308586" y="2692664"/>
                <a:ext cx="838302" cy="722308"/>
              </a:xfrm>
              <a:prstGeom prst="hexagon">
                <a:avLst>
                  <a:gd name="adj" fmla="val 28900"/>
                  <a:gd name="vf" fmla="val 115470"/>
                </a:avLst>
              </a:pr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42" name="Group 41"/>
              <p:cNvGrpSpPr/>
              <p:nvPr/>
            </p:nvGrpSpPr>
            <p:grpSpPr>
              <a:xfrm>
                <a:off x="4817516" y="1462226"/>
                <a:ext cx="1820800" cy="1575206"/>
                <a:chOff x="8219518" y="1362910"/>
                <a:chExt cx="1820800" cy="1575206"/>
              </a:xfrm>
            </p:grpSpPr>
            <p:sp>
              <p:nvSpPr>
                <p:cNvPr id="43" name="Hexagon 42"/>
                <p:cNvSpPr/>
                <p:nvPr/>
              </p:nvSpPr>
              <p:spPr>
                <a:xfrm>
                  <a:off x="8219518" y="1362910"/>
                  <a:ext cx="1820800" cy="1575206"/>
                </a:xfrm>
                <a:prstGeom prst="hexagon">
                  <a:avLst>
                    <a:gd name="adj" fmla="val 28570"/>
                    <a:gd name="vf" fmla="val 11547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4" name="Hexagon 5"/>
                <p:cNvSpPr txBox="1"/>
                <p:nvPr/>
              </p:nvSpPr>
              <p:spPr>
                <a:xfrm>
                  <a:off x="8379770" y="1559798"/>
                  <a:ext cx="1499938" cy="105311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2700" tIns="12700" rIns="12700" bIns="12700" numCol="1" spcCol="1270" anchor="ctr" anchorCtr="0">
                  <a:noAutofit/>
                </a:bodyPr>
                <a:lstStyle/>
                <a:p>
                  <a:pPr lvl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bg-BG" sz="1400" b="1" dirty="0"/>
                    <a:t>Областна стратегия за личностно развитие на децата и учениците</a:t>
                  </a:r>
                  <a:endParaRPr lang="en-US" sz="1400" b="1" kern="1200" dirty="0"/>
                </a:p>
              </p:txBody>
            </p:sp>
          </p:grpSp>
        </p:grpSp>
        <p:sp>
          <p:nvSpPr>
            <p:cNvPr id="45" name="Right Arrow 44"/>
            <p:cNvSpPr/>
            <p:nvPr/>
          </p:nvSpPr>
          <p:spPr>
            <a:xfrm rot="1936360">
              <a:off x="6714415" y="1086659"/>
              <a:ext cx="403123" cy="2387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ight Arrow 46"/>
            <p:cNvSpPr/>
            <p:nvPr/>
          </p:nvSpPr>
          <p:spPr>
            <a:xfrm rot="1740857">
              <a:off x="8445190" y="2067795"/>
              <a:ext cx="403123" cy="2387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ight Arrow 47"/>
            <p:cNvSpPr/>
            <p:nvPr/>
          </p:nvSpPr>
          <p:spPr>
            <a:xfrm rot="8906654">
              <a:off x="8387688" y="1164351"/>
              <a:ext cx="403123" cy="2387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ight Arrow 48"/>
            <p:cNvSpPr/>
            <p:nvPr/>
          </p:nvSpPr>
          <p:spPr>
            <a:xfrm rot="19587713">
              <a:off x="6624743" y="2038174"/>
              <a:ext cx="403123" cy="2387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5108883" y="3900690"/>
              <a:ext cx="1820800" cy="1992928"/>
              <a:chOff x="6470685" y="596983"/>
              <a:chExt cx="1820800" cy="1992928"/>
            </a:xfrm>
          </p:grpSpPr>
          <p:sp>
            <p:nvSpPr>
              <p:cNvPr id="51" name="Hexagon 50"/>
              <p:cNvSpPr/>
              <p:nvPr/>
            </p:nvSpPr>
            <p:spPr>
              <a:xfrm>
                <a:off x="6990178" y="1867603"/>
                <a:ext cx="838302" cy="722308"/>
              </a:xfrm>
              <a:prstGeom prst="hexagon">
                <a:avLst>
                  <a:gd name="adj" fmla="val 28900"/>
                  <a:gd name="vf" fmla="val 115470"/>
                </a:avLst>
              </a:pr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52" name="Group 51"/>
              <p:cNvGrpSpPr/>
              <p:nvPr/>
            </p:nvGrpSpPr>
            <p:grpSpPr>
              <a:xfrm>
                <a:off x="6470685" y="596983"/>
                <a:ext cx="1820800" cy="1575206"/>
                <a:chOff x="8200257" y="1245157"/>
                <a:chExt cx="1820800" cy="1575206"/>
              </a:xfrm>
            </p:grpSpPr>
            <p:sp>
              <p:nvSpPr>
                <p:cNvPr id="53" name="Hexagon 52"/>
                <p:cNvSpPr/>
                <p:nvPr/>
              </p:nvSpPr>
              <p:spPr>
                <a:xfrm>
                  <a:off x="8200257" y="1245157"/>
                  <a:ext cx="1820800" cy="1575206"/>
                </a:xfrm>
                <a:prstGeom prst="hexagon">
                  <a:avLst>
                    <a:gd name="adj" fmla="val 28570"/>
                    <a:gd name="vf" fmla="val 11547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4" name="Hexagon 5"/>
                <p:cNvSpPr txBox="1"/>
                <p:nvPr/>
              </p:nvSpPr>
              <p:spPr>
                <a:xfrm>
                  <a:off x="8365013" y="1471569"/>
                  <a:ext cx="1499938" cy="105311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2700" tIns="12700" rIns="12700" bIns="12700" numCol="1" spcCol="1270" anchor="ctr" anchorCtr="0">
                  <a:noAutofit/>
                </a:bodyPr>
                <a:lstStyle/>
                <a:p>
                  <a:pPr lvl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bg-BG" b="1" dirty="0"/>
                    <a:t>Р</a:t>
                  </a:r>
                  <a:r>
                    <a:rPr lang="en-US" sz="1400" b="1" dirty="0"/>
                    <a:t>егионал</a:t>
                  </a:r>
                  <a:r>
                    <a:rPr lang="bg-BG" sz="1400" b="1" dirty="0"/>
                    <a:t>е</a:t>
                  </a:r>
                  <a:r>
                    <a:rPr lang="en-US" sz="1400" b="1" dirty="0"/>
                    <a:t>н</a:t>
                  </a:r>
                  <a:r>
                    <a:rPr lang="bg-BG" sz="1400" b="1" dirty="0"/>
                    <a:t/>
                  </a:r>
                  <a:br>
                    <a:rPr lang="bg-BG" sz="1400" b="1" dirty="0"/>
                  </a:br>
                  <a:r>
                    <a:rPr lang="en-US" sz="1400" b="1" dirty="0"/>
                    <a:t>екип за подкрепа за личностно развитие на децата и учениците</a:t>
                  </a:r>
                  <a:endParaRPr lang="en-US" sz="1400" b="1" kern="1200" dirty="0"/>
                </a:p>
              </p:txBody>
            </p:sp>
          </p:grpSp>
        </p:grpSp>
        <p:grpSp>
          <p:nvGrpSpPr>
            <p:cNvPr id="55" name="Group 54"/>
            <p:cNvGrpSpPr/>
            <p:nvPr/>
          </p:nvGrpSpPr>
          <p:grpSpPr>
            <a:xfrm>
              <a:off x="6864004" y="2874296"/>
              <a:ext cx="1820800" cy="1975114"/>
              <a:chOff x="6528808" y="480390"/>
              <a:chExt cx="1820800" cy="1975114"/>
            </a:xfrm>
          </p:grpSpPr>
          <p:sp>
            <p:nvSpPr>
              <p:cNvPr id="56" name="Hexagon 55"/>
              <p:cNvSpPr/>
              <p:nvPr/>
            </p:nvSpPr>
            <p:spPr>
              <a:xfrm>
                <a:off x="7020057" y="1733196"/>
                <a:ext cx="838302" cy="722308"/>
              </a:xfrm>
              <a:prstGeom prst="hexagon">
                <a:avLst>
                  <a:gd name="adj" fmla="val 28900"/>
                  <a:gd name="vf" fmla="val 115470"/>
                </a:avLst>
              </a:pr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57" name="Group 56"/>
              <p:cNvGrpSpPr/>
              <p:nvPr/>
            </p:nvGrpSpPr>
            <p:grpSpPr>
              <a:xfrm>
                <a:off x="6528808" y="480390"/>
                <a:ext cx="1820800" cy="1575206"/>
                <a:chOff x="8258380" y="1128564"/>
                <a:chExt cx="1820800" cy="1575206"/>
              </a:xfrm>
            </p:grpSpPr>
            <p:sp>
              <p:nvSpPr>
                <p:cNvPr id="58" name="Hexagon 57"/>
                <p:cNvSpPr/>
                <p:nvPr/>
              </p:nvSpPr>
              <p:spPr>
                <a:xfrm>
                  <a:off x="8258380" y="1128564"/>
                  <a:ext cx="1820800" cy="1575206"/>
                </a:xfrm>
                <a:prstGeom prst="hexagon">
                  <a:avLst>
                    <a:gd name="adj" fmla="val 28570"/>
                    <a:gd name="vf" fmla="val 11547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9" name="Hexagon 5"/>
                <p:cNvSpPr txBox="1"/>
                <p:nvPr/>
              </p:nvSpPr>
              <p:spPr>
                <a:xfrm>
                  <a:off x="8421404" y="1477272"/>
                  <a:ext cx="1499938" cy="105311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2700" tIns="12700" rIns="12700" bIns="12700" numCol="1" spcCol="1270" anchor="ctr" anchorCtr="0">
                  <a:noAutofit/>
                </a:bodyPr>
                <a:lstStyle/>
                <a:p>
                  <a:pPr lvl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bg-BG" sz="1400" b="1" dirty="0"/>
                    <a:t>Общинска стратегия</a:t>
                  </a:r>
                </a:p>
                <a:p>
                  <a:pPr lvl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bg-BG" sz="1400" b="1" dirty="0"/>
                    <a:t>Училищна стратегия </a:t>
                  </a:r>
                </a:p>
                <a:p>
                  <a:pPr lvl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400" b="1" kern="1200" dirty="0"/>
                </a:p>
              </p:txBody>
            </p:sp>
          </p:grpSp>
        </p:grpSp>
        <p:grpSp>
          <p:nvGrpSpPr>
            <p:cNvPr id="61" name="Group 60"/>
            <p:cNvGrpSpPr/>
            <p:nvPr/>
          </p:nvGrpSpPr>
          <p:grpSpPr>
            <a:xfrm>
              <a:off x="8619125" y="3941935"/>
              <a:ext cx="1820800" cy="1937466"/>
              <a:chOff x="8188284" y="492740"/>
              <a:chExt cx="1820800" cy="1937466"/>
            </a:xfrm>
          </p:grpSpPr>
          <p:sp>
            <p:nvSpPr>
              <p:cNvPr id="62" name="Hexagon 61"/>
              <p:cNvSpPr/>
              <p:nvPr/>
            </p:nvSpPr>
            <p:spPr>
              <a:xfrm>
                <a:off x="8679533" y="1707898"/>
                <a:ext cx="838302" cy="722308"/>
              </a:xfrm>
              <a:prstGeom prst="hexagon">
                <a:avLst>
                  <a:gd name="adj" fmla="val 28900"/>
                  <a:gd name="vf" fmla="val 115470"/>
                </a:avLst>
              </a:pr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63" name="Group 62"/>
              <p:cNvGrpSpPr/>
              <p:nvPr/>
            </p:nvGrpSpPr>
            <p:grpSpPr>
              <a:xfrm>
                <a:off x="8188284" y="492740"/>
                <a:ext cx="1820800" cy="1575206"/>
                <a:chOff x="9917856" y="1140914"/>
                <a:chExt cx="1820800" cy="1575206"/>
              </a:xfrm>
            </p:grpSpPr>
            <p:sp>
              <p:nvSpPr>
                <p:cNvPr id="64" name="Hexagon 63"/>
                <p:cNvSpPr/>
                <p:nvPr/>
              </p:nvSpPr>
              <p:spPr>
                <a:xfrm>
                  <a:off x="9917856" y="1140914"/>
                  <a:ext cx="1820800" cy="1575206"/>
                </a:xfrm>
                <a:prstGeom prst="hexagon">
                  <a:avLst>
                    <a:gd name="adj" fmla="val 28570"/>
                    <a:gd name="vf" fmla="val 11547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5" name="Hexagon 5"/>
                <p:cNvSpPr txBox="1"/>
                <p:nvPr/>
              </p:nvSpPr>
              <p:spPr>
                <a:xfrm>
                  <a:off x="10080880" y="1385828"/>
                  <a:ext cx="1499938" cy="105311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2700" tIns="12700" rIns="12700" bIns="12700" numCol="1" spcCol="1270" anchor="ctr" anchorCtr="0">
                  <a:noAutofit/>
                </a:bodyPr>
                <a:lstStyle/>
                <a:p>
                  <a:pPr lvl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bg-BG" sz="1400" b="1" dirty="0"/>
                    <a:t>Училища</a:t>
                  </a:r>
                </a:p>
                <a:p>
                  <a:pPr lvl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bg-BG" sz="1400" b="1" kern="1200" dirty="0"/>
                    <a:t>Детски градини</a:t>
                  </a:r>
                </a:p>
                <a:p>
                  <a:pPr lvl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bg-BG" sz="1400" b="1" dirty="0"/>
                    <a:t>Център за подкрепа на личностното развитие</a:t>
                  </a:r>
                  <a:endParaRPr lang="en-US" sz="1400" b="1" kern="1200" dirty="0"/>
                </a:p>
              </p:txBody>
            </p:sp>
          </p:grpSp>
        </p:grpSp>
        <p:grpSp>
          <p:nvGrpSpPr>
            <p:cNvPr id="68" name="Group 67"/>
            <p:cNvGrpSpPr/>
            <p:nvPr/>
          </p:nvGrpSpPr>
          <p:grpSpPr>
            <a:xfrm>
              <a:off x="6858638" y="4565997"/>
              <a:ext cx="1820800" cy="1575206"/>
              <a:chOff x="8209530" y="968750"/>
              <a:chExt cx="1820800" cy="1575206"/>
            </a:xfrm>
          </p:grpSpPr>
          <p:sp>
            <p:nvSpPr>
              <p:cNvPr id="69" name="Hexagon 68"/>
              <p:cNvSpPr/>
              <p:nvPr/>
            </p:nvSpPr>
            <p:spPr>
              <a:xfrm>
                <a:off x="8209530" y="968750"/>
                <a:ext cx="1820800" cy="1575206"/>
              </a:xfrm>
              <a:prstGeom prst="hexagon">
                <a:avLst>
                  <a:gd name="adj" fmla="val 2857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Hexagon 5"/>
              <p:cNvSpPr txBox="1"/>
              <p:nvPr/>
            </p:nvSpPr>
            <p:spPr>
              <a:xfrm>
                <a:off x="8367368" y="1302670"/>
                <a:ext cx="1499938" cy="10531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g-BG" sz="1400" b="1" dirty="0"/>
                  <a:t>Дейности</a:t>
                </a:r>
                <a:endParaRPr lang="en-US" sz="1400" b="1" kern="1200" dirty="0"/>
              </a:p>
            </p:txBody>
          </p:sp>
        </p:grpSp>
        <p:sp>
          <p:nvSpPr>
            <p:cNvPr id="71" name="Right Arrow 70"/>
            <p:cNvSpPr/>
            <p:nvPr/>
          </p:nvSpPr>
          <p:spPr>
            <a:xfrm rot="8929351">
              <a:off x="8461790" y="5037740"/>
              <a:ext cx="403123" cy="2387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ight Arrow 45"/>
            <p:cNvSpPr/>
            <p:nvPr/>
          </p:nvSpPr>
          <p:spPr>
            <a:xfrm rot="1740857">
              <a:off x="6746376" y="4898708"/>
              <a:ext cx="403123" cy="2387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9" name="Right Arrow 78"/>
          <p:cNvSpPr/>
          <p:nvPr/>
        </p:nvSpPr>
        <p:spPr>
          <a:xfrm rot="12812446">
            <a:off x="8933446" y="4341363"/>
            <a:ext cx="403123" cy="238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ight Arrow 79"/>
          <p:cNvSpPr/>
          <p:nvPr/>
        </p:nvSpPr>
        <p:spPr>
          <a:xfrm rot="8929351" flipV="1">
            <a:off x="8942413" y="3415482"/>
            <a:ext cx="403123" cy="23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D711FB-B44F-9CE4-2703-43A0E6710089}"/>
              </a:ext>
            </a:extLst>
          </p:cNvPr>
          <p:cNvSpPr txBox="1">
            <a:spLocks/>
          </p:cNvSpPr>
          <p:nvPr/>
        </p:nvSpPr>
        <p:spPr>
          <a:xfrm>
            <a:off x="122374" y="158473"/>
            <a:ext cx="524884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200" b="1" dirty="0">
                <a:solidFill>
                  <a:srgbClr val="002060"/>
                </a:solidFill>
              </a:rPr>
              <a:t>Екосистема на участниците в процеса на реализация на Стратегията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D79AB28-C2A1-CACC-01D8-16728E383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2252469"/>
              </p:ext>
            </p:extLst>
          </p:nvPr>
        </p:nvGraphicFramePr>
        <p:xfrm>
          <a:off x="282929" y="2277819"/>
          <a:ext cx="5774933" cy="4311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A6499D98-EACA-6979-A456-771803B1B945}"/>
              </a:ext>
            </a:extLst>
          </p:cNvPr>
          <p:cNvSpPr txBox="1">
            <a:spLocks/>
          </p:cNvSpPr>
          <p:nvPr/>
        </p:nvSpPr>
        <p:spPr>
          <a:xfrm>
            <a:off x="-522221" y="992262"/>
            <a:ext cx="524884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400" b="1" i="1" dirty="0">
                <a:solidFill>
                  <a:srgbClr val="002060"/>
                </a:solidFill>
              </a:rPr>
              <a:t>Отчитане на дейностите: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CFCB2E0-EEF1-25EA-AC3F-772A96CF6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25844"/>
            <a:ext cx="10296525" cy="365125"/>
          </a:xfrm>
        </p:spPr>
        <p:txBody>
          <a:bodyPr/>
          <a:lstStyle/>
          <a:p>
            <a:r>
              <a:rPr lang="ru-RU" i="1" dirty="0">
                <a:solidFill>
                  <a:schemeClr val="tx1"/>
                </a:solidFill>
              </a:rPr>
              <a:t>*Проект BG05SFOP001-2.025-0006 към Оперативна програма добро управление, изпълняван от Центъра за изследвания и анализи (ЦИА) 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651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4F2685-E2BD-E563-2212-43EEE27B7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84" y="296863"/>
            <a:ext cx="1204258" cy="12591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F776DA-E178-BB44-A059-5340D052C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546" y="296863"/>
            <a:ext cx="1786370" cy="1345202"/>
          </a:xfrm>
          <a:prstGeom prst="rect">
            <a:avLst/>
          </a:prstGeom>
        </p:spPr>
      </p:pic>
      <p:pic>
        <p:nvPicPr>
          <p:cNvPr id="6" name="Picture 5" descr="Image result for ÑÐµÐ½ÑÑÑ Ð·Ð° Ð¸Ð·ÑÐ»ÐµÐ´Ð²Ð°Ð½Ð¸Ñ Ð¸ Ð°Ð½Ð°Ð»Ð¸Ð·Ð¸">
            <a:extLst>
              <a:ext uri="{FF2B5EF4-FFF2-40B4-BE49-F238E27FC236}">
                <a16:creationId xmlns:a16="http://schemas.microsoft.com/office/drawing/2014/main" id="{EF5C89F5-E218-0A07-6ED0-2DCD4777E7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220" y="388825"/>
            <a:ext cx="1204258" cy="1181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68521E-750A-823F-5095-7EE870FA1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554" y="2207491"/>
            <a:ext cx="2752354" cy="313898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bg-BG" sz="32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Преглед на наличните документи по общини</a:t>
            </a:r>
            <a:endParaRPr lang="en-US" sz="3200" b="1" kern="1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0420F3-236B-3EFA-03EB-A171C2C010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0361" y="388825"/>
            <a:ext cx="6743449" cy="59675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B26335-83A8-58B2-22E1-C6CCD990DD69}"/>
              </a:ext>
            </a:extLst>
          </p:cNvPr>
          <p:cNvSpPr txBox="1"/>
          <p:nvPr/>
        </p:nvSpPr>
        <p:spPr>
          <a:xfrm>
            <a:off x="164752" y="6469175"/>
            <a:ext cx="113918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tx1"/>
                </a:solidFill>
              </a:rPr>
              <a:t>*Проект BG05SFOP001-2.025-0006 към Оперативна програма добро управление, изпълняван от Центъра за изследвания и анализи (ЦИА) 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49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92306AE3-BC3A-201C-3C75-DB0C53AB7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041" y="2894482"/>
            <a:ext cx="977466" cy="92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71DDA9-EE97-2FDC-EECC-4B996079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9175"/>
            <a:ext cx="10296525" cy="365125"/>
          </a:xfrm>
        </p:spPr>
        <p:txBody>
          <a:bodyPr/>
          <a:lstStyle/>
          <a:p>
            <a:r>
              <a:rPr lang="ru-RU" i="1" dirty="0">
                <a:solidFill>
                  <a:schemeClr val="tx1"/>
                </a:solidFill>
              </a:rPr>
              <a:t>*Проект BG05SFOP001-2.025-0006 към Оперативна програма добро управление, изпълняван от Центъра за изследвания и анализи (ЦИА) </a:t>
            </a:r>
            <a:endParaRPr lang="en-US" i="1" dirty="0">
              <a:solidFill>
                <a:schemeClr val="tx1"/>
              </a:solidFill>
            </a:endParaRPr>
          </a:p>
        </p:txBody>
      </p:sp>
      <p:graphicFrame>
        <p:nvGraphicFramePr>
          <p:cNvPr id="1028" name="TextBox 5">
            <a:extLst>
              <a:ext uri="{FF2B5EF4-FFF2-40B4-BE49-F238E27FC236}">
                <a16:creationId xmlns:a16="http://schemas.microsoft.com/office/drawing/2014/main" id="{0E145B3B-F8E4-6C4A-30A6-0EBB594F1B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6534895"/>
              </p:ext>
            </p:extLst>
          </p:nvPr>
        </p:nvGraphicFramePr>
        <p:xfrm>
          <a:off x="5356479" y="1301303"/>
          <a:ext cx="6253635" cy="4108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0F63DE1-7F8F-04D0-D52B-AD1ACC3FB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715" y="1870023"/>
            <a:ext cx="2752354" cy="313898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bg-BG" sz="32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Преглед на наличните документи по училища</a:t>
            </a:r>
            <a:endParaRPr lang="en-US" sz="3200" b="1" kern="1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3CC22F-8E6D-E4CB-BCC0-DF2972AB64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84" y="296863"/>
            <a:ext cx="1204258" cy="1259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651DB0-CE65-5E9A-A85B-770B2D8CF2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546" y="296863"/>
            <a:ext cx="1786370" cy="1345202"/>
          </a:xfrm>
          <a:prstGeom prst="rect">
            <a:avLst/>
          </a:prstGeom>
        </p:spPr>
      </p:pic>
      <p:pic>
        <p:nvPicPr>
          <p:cNvPr id="9" name="Picture 8" descr="Image result for ÑÐµÐ½ÑÑÑ Ð·Ð° Ð¸Ð·ÑÐ»ÐµÐ´Ð²Ð°Ð½Ð¸Ñ Ð¸ Ð°Ð½Ð°Ð»Ð¸Ð·Ð¸">
            <a:extLst>
              <a:ext uri="{FF2B5EF4-FFF2-40B4-BE49-F238E27FC236}">
                <a16:creationId xmlns:a16="http://schemas.microsoft.com/office/drawing/2014/main" id="{9ED09C94-F03C-C280-42D0-06852849A3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220" y="388825"/>
            <a:ext cx="1204258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34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DDF30-35CD-D3B9-C200-B096FB88D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29" y="1854672"/>
            <a:ext cx="10640754" cy="775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bg-BG" sz="40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Пример: Община Костинброд</a:t>
            </a:r>
            <a:r>
              <a:rPr lang="bg-BG" sz="4000" b="1" dirty="0">
                <a:solidFill>
                  <a:srgbClr val="FF0000"/>
                </a:solidFill>
              </a:rPr>
              <a:t> </a:t>
            </a:r>
            <a:endParaRPr lang="en-US" sz="4000" b="1" kern="1200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90994-AE2C-57DE-ABD9-47C84FC5C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68375"/>
            <a:ext cx="10307783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*Проект BG05SFOP001-2.025-0006 към Оперативна програма добро управление, изпълняван от Центъра за изследвания и анализи (ЦИА)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0ED1EE-9E72-7938-7BF5-D1A55C006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78" y="150732"/>
            <a:ext cx="1264372" cy="1321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mage result for ÑÐµÐ½ÑÑÑ Ð·Ð° Ð¸Ð·ÑÐ»ÐµÐ´Ð²Ð°Ð½Ð¸Ñ Ð¸ Ð°Ð½Ð°Ð»Ð¸Ð·Ð¸">
            <a:extLst>
              <a:ext uri="{FF2B5EF4-FFF2-40B4-BE49-F238E27FC236}">
                <a16:creationId xmlns:a16="http://schemas.microsoft.com/office/drawing/2014/main" id="{9EEFD74C-2882-CEDB-84FA-A7B61B7DE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728" y="165386"/>
            <a:ext cx="1249651" cy="1227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C58204-F89A-A16D-45D9-08512199BE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703" y="124500"/>
            <a:ext cx="1739489" cy="1326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39558C-D200-9D2A-D265-67B2874A00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74422"/>
            <a:ext cx="12192000" cy="208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73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9816D9-D7A5-E5E2-68AA-1EBF5B97A953}"/>
              </a:ext>
            </a:extLst>
          </p:cNvPr>
          <p:cNvSpPr/>
          <p:nvPr/>
        </p:nvSpPr>
        <p:spPr>
          <a:xfrm>
            <a:off x="109298" y="2201333"/>
            <a:ext cx="11973404" cy="40516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06D44-471A-3F7D-AA33-8653404F3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715" y="2201334"/>
            <a:ext cx="11380209" cy="5583506"/>
          </a:xfrm>
        </p:spPr>
        <p:txBody>
          <a:bodyPr>
            <a:normAutofit/>
          </a:bodyPr>
          <a:lstStyle/>
          <a:p>
            <a:endParaRPr lang="ru-RU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Решава важен за обществото проблем - идентифицира потребностите на децата със СОП още от най-ранна възраст.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Анализира критично  резултатите от първия етап и поставя цели и задачи за периода  2020-2022г.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bg-BG" dirty="0"/>
              <a:t>Дефинира</a:t>
            </a:r>
            <a:r>
              <a:rPr lang="ru-RU" dirty="0"/>
              <a:t> мерки, дейности и задължения на всички заинтересувани страни по веригата: областна управа, общини, областни, регионални и общински центрове за управление на образованието, директори, учители.</a:t>
            </a:r>
          </a:p>
          <a:p>
            <a:pPr marL="0" indent="0">
              <a:buNone/>
            </a:pPr>
            <a:endParaRPr lang="ru-RU" sz="2200" dirty="0"/>
          </a:p>
          <a:p>
            <a:endParaRPr lang="ru-RU" sz="1900" dirty="0"/>
          </a:p>
          <a:p>
            <a:endParaRPr lang="ru-RU" sz="1900" dirty="0"/>
          </a:p>
          <a:p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endParaRPr lang="bg-B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AA4835-A1AF-5C63-F07F-B188CB319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78" y="150732"/>
            <a:ext cx="1264372" cy="1321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ÑÐµÐ½ÑÑÑ Ð·Ð° Ð¸Ð·ÑÐ»ÐµÐ´Ð²Ð°Ð½Ð¸Ñ Ð¸ Ð°Ð½Ð°Ð»Ð¸Ð·Ð¸">
            <a:extLst>
              <a:ext uri="{FF2B5EF4-FFF2-40B4-BE49-F238E27FC236}">
                <a16:creationId xmlns:a16="http://schemas.microsoft.com/office/drawing/2014/main" id="{F63E087F-9697-3B97-EE32-A3D44826A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728" y="165386"/>
            <a:ext cx="1249651" cy="1227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1E31EE-5C2C-C2AF-1118-8C7E876701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703" y="124500"/>
            <a:ext cx="1739489" cy="13260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296EFAF-1D6B-ADAB-5413-D364EEC90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28600" y="6416856"/>
            <a:ext cx="10307783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*Проект BG05SFOP001-2.025-0006 към Оперативна програма добро управление, изпълняван от Центъра за изследвания и анализи (ЦИА) </a:t>
            </a:r>
          </a:p>
        </p:txBody>
      </p:sp>
      <p:pic>
        <p:nvPicPr>
          <p:cNvPr id="9" name="Graphic 8" descr="Badge Follow with solid fill">
            <a:extLst>
              <a:ext uri="{FF2B5EF4-FFF2-40B4-BE49-F238E27FC236}">
                <a16:creationId xmlns:a16="http://schemas.microsoft.com/office/drawing/2014/main" id="{33C6EDE8-B40E-F1BB-4BFA-7C462DD09EA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1552" y="1286933"/>
            <a:ext cx="914400" cy="9144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24946B0-4000-EBD7-F2D2-81A1A7E0B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15" y="1436361"/>
            <a:ext cx="10515600" cy="680306"/>
          </a:xfrm>
        </p:spPr>
        <p:txBody>
          <a:bodyPr>
            <a:normAutofit/>
          </a:bodyPr>
          <a:lstStyle/>
          <a:p>
            <a:r>
              <a:rPr lang="en-US" sz="3200" b="1" cap="all" dirty="0" smtClean="0">
                <a:solidFill>
                  <a:srgbClr val="002060"/>
                </a:solidFill>
              </a:rPr>
              <a:t>SWOT </a:t>
            </a:r>
            <a:r>
              <a:rPr lang="bg-BG" sz="3200" b="1" cap="all" dirty="0">
                <a:solidFill>
                  <a:srgbClr val="002060"/>
                </a:solidFill>
              </a:rPr>
              <a:t>анализ - Силни страни на стратегията</a:t>
            </a:r>
            <a:endParaRPr lang="en-US" sz="3200" b="1" cap="al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33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9816D9-D7A5-E5E2-68AA-1EBF5B97A953}"/>
              </a:ext>
            </a:extLst>
          </p:cNvPr>
          <p:cNvSpPr/>
          <p:nvPr/>
        </p:nvSpPr>
        <p:spPr>
          <a:xfrm>
            <a:off x="343216" y="2215495"/>
            <a:ext cx="11380209" cy="39728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06D44-471A-3F7D-AA33-8653404F3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09" y="2201334"/>
            <a:ext cx="10968615" cy="5583506"/>
          </a:xfrm>
        </p:spPr>
        <p:txBody>
          <a:bodyPr>
            <a:normAutofit/>
          </a:bodyPr>
          <a:lstStyle/>
          <a:p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bg-BG" dirty="0"/>
              <a:t> Предвижда мерки и дейности, подпомагащи развитието на даровити деца.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/>
              <a:t> Третира повишаване квалификацията на учителите, вкл. помощни учители, ресурсни учители, логопеди, специалисти, в подкрепа на деца със СОП и даровити деца.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/>
              <a:t> Отчита необходимостта от активно участие на обществото в образователния процес; поставя  акцент на участието на родители</a:t>
            </a:r>
            <a:r>
              <a:rPr lang="ru-RU" dirty="0"/>
              <a:t>.</a:t>
            </a:r>
          </a:p>
          <a:p>
            <a:endParaRPr lang="ru-RU" sz="1900" dirty="0"/>
          </a:p>
          <a:p>
            <a:endParaRPr lang="ru-RU" sz="1900" dirty="0"/>
          </a:p>
          <a:p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endParaRPr lang="bg-B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AA4835-A1AF-5C63-F07F-B188CB319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78" y="150732"/>
            <a:ext cx="1264372" cy="1321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ÑÐµÐ½ÑÑÑ Ð·Ð° Ð¸Ð·ÑÐ»ÐµÐ´Ð²Ð°Ð½Ð¸Ñ Ð¸ Ð°Ð½Ð°Ð»Ð¸Ð·Ð¸">
            <a:extLst>
              <a:ext uri="{FF2B5EF4-FFF2-40B4-BE49-F238E27FC236}">
                <a16:creationId xmlns:a16="http://schemas.microsoft.com/office/drawing/2014/main" id="{F63E087F-9697-3B97-EE32-A3D44826A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728" y="165386"/>
            <a:ext cx="1249651" cy="1227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1E31EE-5C2C-C2AF-1118-8C7E876701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703" y="124500"/>
            <a:ext cx="1739489" cy="13260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296EFAF-1D6B-ADAB-5413-D364EEC90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28600" y="6416856"/>
            <a:ext cx="10307783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*Проект BG05SFOP001-2.025-0006 към Оперативна програма добро управление, изпълняван от Центъра за изследвания и анализи (ЦИА) </a:t>
            </a:r>
          </a:p>
        </p:txBody>
      </p:sp>
      <p:pic>
        <p:nvPicPr>
          <p:cNvPr id="9" name="Graphic 8" descr="Badge Follow with solid fill">
            <a:extLst>
              <a:ext uri="{FF2B5EF4-FFF2-40B4-BE49-F238E27FC236}">
                <a16:creationId xmlns:a16="http://schemas.microsoft.com/office/drawing/2014/main" id="{33C6EDE8-B40E-F1BB-4BFA-7C462DD09EA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5715" y="1392580"/>
            <a:ext cx="914400" cy="9144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24946B0-4000-EBD7-F2D2-81A1A7E0B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15" y="1436361"/>
            <a:ext cx="10515600" cy="884070"/>
          </a:xfrm>
        </p:spPr>
        <p:txBody>
          <a:bodyPr>
            <a:normAutofit/>
          </a:bodyPr>
          <a:lstStyle/>
          <a:p>
            <a:r>
              <a:rPr lang="en-US" sz="3200" b="1" cap="all" dirty="0" smtClean="0">
                <a:solidFill>
                  <a:srgbClr val="002060"/>
                </a:solidFill>
              </a:rPr>
              <a:t>SW</a:t>
            </a:r>
            <a:r>
              <a:rPr lang="bg-BG" sz="3200" b="1" cap="all" dirty="0">
                <a:solidFill>
                  <a:srgbClr val="002060"/>
                </a:solidFill>
              </a:rPr>
              <a:t>О</a:t>
            </a:r>
            <a:r>
              <a:rPr lang="en-US" sz="3200" b="1" cap="all" dirty="0" smtClean="0">
                <a:solidFill>
                  <a:srgbClr val="002060"/>
                </a:solidFill>
              </a:rPr>
              <a:t>T </a:t>
            </a:r>
            <a:r>
              <a:rPr lang="bg-BG" sz="3200" b="1" cap="all" dirty="0">
                <a:solidFill>
                  <a:srgbClr val="002060"/>
                </a:solidFill>
              </a:rPr>
              <a:t>анализ - Силни страни на стратегията</a:t>
            </a:r>
            <a:endParaRPr lang="en-US" sz="3200" b="1" cap="al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57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2822</TotalTime>
  <Words>1561</Words>
  <Application>Microsoft Office PowerPoint</Application>
  <PresentationFormat>Widescreen</PresentationFormat>
  <Paragraphs>232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документ за анализ</vt:lpstr>
      <vt:lpstr>ОБЛАСТНА стратегия за ПОДКРЕПА за личностно развитие на децата и учениците в  СофиЙска област  (2020-2022)</vt:lpstr>
      <vt:lpstr>PowerPoint Presentation</vt:lpstr>
      <vt:lpstr>Преглед на наличните документи по общини</vt:lpstr>
      <vt:lpstr>Преглед на наличните документи по училища</vt:lpstr>
      <vt:lpstr> Пример: Община Костинброд </vt:lpstr>
      <vt:lpstr>SWOT анализ - Силни страни на стратегията</vt:lpstr>
      <vt:lpstr>SWОT анализ - Силни страни на стратегията</vt:lpstr>
      <vt:lpstr>SWOT анализ - Слаби страни на стратегията</vt:lpstr>
      <vt:lpstr> SWОT анализ - Слаби страни на стратегията</vt:lpstr>
      <vt:lpstr>SWOT анализ - възможности</vt:lpstr>
      <vt:lpstr>SWОT анализ - възможности:</vt:lpstr>
      <vt:lpstr>SWОT АНАЛИЗ - ЗАПЛАХИ:</vt:lpstr>
      <vt:lpstr>Екосистема на стратегията за личностно развитие</vt:lpstr>
      <vt:lpstr>Центрове за подкрепа на личностното развитие </vt:lpstr>
      <vt:lpstr>Специализирани звена - Регионални центърове за подкрепа на приобщаващото образование </vt:lpstr>
      <vt:lpstr>Регионален център за подкрепа на приобщаващото образование гр. София </vt:lpstr>
      <vt:lpstr>СПЕЦИАЛИЗИРАНИ ЗВЕНА – Регионални Управления на образованието (РУО)</vt:lpstr>
      <vt:lpstr>Препоръки</vt:lpstr>
      <vt:lpstr>Препоръки</vt:lpstr>
      <vt:lpstr>Препоръки</vt:lpstr>
      <vt:lpstr>Благодаря за вниманието!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Областна стратегия за развитие….</dc:title>
  <dc:creator>Antoniya Baltova</dc:creator>
  <cp:lastModifiedBy>Albena Vutsova</cp:lastModifiedBy>
  <cp:revision>215</cp:revision>
  <dcterms:created xsi:type="dcterms:W3CDTF">2023-02-27T14:12:50Z</dcterms:created>
  <dcterms:modified xsi:type="dcterms:W3CDTF">2023-04-17T19:19:46Z</dcterms:modified>
</cp:coreProperties>
</file>